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9" r:id="rId4"/>
    <p:sldId id="281" r:id="rId5"/>
    <p:sldId id="280" r:id="rId6"/>
    <p:sldId id="300" r:id="rId7"/>
    <p:sldId id="282" r:id="rId8"/>
    <p:sldId id="283" r:id="rId9"/>
    <p:sldId id="284" r:id="rId10"/>
    <p:sldId id="285" r:id="rId11"/>
    <p:sldId id="301" r:id="rId12"/>
    <p:sldId id="286" r:id="rId13"/>
    <p:sldId id="287" r:id="rId14"/>
    <p:sldId id="302" r:id="rId15"/>
    <p:sldId id="288" r:id="rId16"/>
    <p:sldId id="290" r:id="rId17"/>
    <p:sldId id="292" r:id="rId18"/>
    <p:sldId id="303" r:id="rId19"/>
    <p:sldId id="304" r:id="rId20"/>
    <p:sldId id="305" r:id="rId21"/>
    <p:sldId id="289" r:id="rId22"/>
    <p:sldId id="291" r:id="rId23"/>
    <p:sldId id="293" r:id="rId24"/>
    <p:sldId id="294" r:id="rId25"/>
    <p:sldId id="295" r:id="rId26"/>
    <p:sldId id="296" r:id="rId27"/>
    <p:sldId id="299" r:id="rId28"/>
    <p:sldId id="306" r:id="rId29"/>
    <p:sldId id="297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610" autoAdjust="0"/>
    <p:restoredTop sz="95596" autoAdjust="0"/>
  </p:normalViewPr>
  <p:slideViewPr>
    <p:cSldViewPr>
      <p:cViewPr>
        <p:scale>
          <a:sx n="70" d="100"/>
          <a:sy n="70" d="100"/>
        </p:scale>
        <p:origin x="-8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B8B92-9083-4BD1-AD58-34C0D6E3140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B91CDA-C8A1-4057-A262-E139350A700C}">
      <dgm:prSet phldrT="[Tekst]"/>
      <dgm:spPr/>
      <dgm:t>
        <a:bodyPr/>
        <a:lstStyle/>
        <a:p>
          <a:r>
            <a:rPr lang="pl-PL" dirty="0" smtClean="0"/>
            <a:t>13 mobilności</a:t>
          </a:r>
          <a:endParaRPr lang="en-GB" dirty="0"/>
        </a:p>
      </dgm:t>
    </dgm:pt>
    <dgm:pt modelId="{C4A99DD0-2AA7-4F49-B19D-70234EE3C011}" type="parTrans" cxnId="{D10F5055-55B2-4D66-8EA1-638941E30F29}">
      <dgm:prSet/>
      <dgm:spPr/>
      <dgm:t>
        <a:bodyPr/>
        <a:lstStyle/>
        <a:p>
          <a:endParaRPr lang="en-GB"/>
        </a:p>
      </dgm:t>
    </dgm:pt>
    <dgm:pt modelId="{CA33C6CC-CE76-4E67-A595-DA8D89F72BFC}" type="sibTrans" cxnId="{D10F5055-55B2-4D66-8EA1-638941E30F29}">
      <dgm:prSet/>
      <dgm:spPr/>
      <dgm:t>
        <a:bodyPr/>
        <a:lstStyle/>
        <a:p>
          <a:endParaRPr lang="en-GB"/>
        </a:p>
      </dgm:t>
    </dgm:pt>
    <dgm:pt modelId="{BB4A4EB6-9973-4A21-B5A0-4373F080B6EA}">
      <dgm:prSet phldrT="[Tekst]"/>
      <dgm:spPr/>
      <dgm:t>
        <a:bodyPr/>
        <a:lstStyle/>
        <a:p>
          <a:r>
            <a:rPr lang="pl-PL" dirty="0" smtClean="0"/>
            <a:t>7 kursów</a:t>
          </a:r>
          <a:endParaRPr lang="en-GB" dirty="0"/>
        </a:p>
      </dgm:t>
    </dgm:pt>
    <dgm:pt modelId="{8A0811FA-6918-4610-B290-17A0CF256ABC}" type="parTrans" cxnId="{3F8A48B4-3952-4119-8CB4-1DD7D04C6EF0}">
      <dgm:prSet/>
      <dgm:spPr/>
      <dgm:t>
        <a:bodyPr/>
        <a:lstStyle/>
        <a:p>
          <a:endParaRPr lang="en-GB"/>
        </a:p>
      </dgm:t>
    </dgm:pt>
    <dgm:pt modelId="{10750449-B86A-4496-881F-876D4FA2E85B}" type="sibTrans" cxnId="{3F8A48B4-3952-4119-8CB4-1DD7D04C6EF0}">
      <dgm:prSet/>
      <dgm:spPr/>
      <dgm:t>
        <a:bodyPr/>
        <a:lstStyle/>
        <a:p>
          <a:endParaRPr lang="en-GB"/>
        </a:p>
      </dgm:t>
    </dgm:pt>
    <dgm:pt modelId="{94C843CD-0EDE-4E8D-9519-AC0FEDE06484}">
      <dgm:prSet phldrT="[Tekst]"/>
      <dgm:spPr/>
      <dgm:t>
        <a:bodyPr/>
        <a:lstStyle/>
        <a:p>
          <a:r>
            <a:rPr lang="pl-PL" dirty="0" smtClean="0"/>
            <a:t>Malta, Hiszpania, Francja</a:t>
          </a:r>
          <a:endParaRPr lang="en-GB" dirty="0"/>
        </a:p>
      </dgm:t>
    </dgm:pt>
    <dgm:pt modelId="{F10D8D4D-0721-4F8D-AEC4-669B942C0C92}" type="parTrans" cxnId="{582F8241-86CE-487E-B17F-07A08592DE3E}">
      <dgm:prSet/>
      <dgm:spPr/>
      <dgm:t>
        <a:bodyPr/>
        <a:lstStyle/>
        <a:p>
          <a:endParaRPr lang="en-GB"/>
        </a:p>
      </dgm:t>
    </dgm:pt>
    <dgm:pt modelId="{DA6C8E9F-6FFD-4CC9-B523-50E32B420459}" type="sibTrans" cxnId="{582F8241-86CE-487E-B17F-07A08592DE3E}">
      <dgm:prSet/>
      <dgm:spPr/>
      <dgm:t>
        <a:bodyPr/>
        <a:lstStyle/>
        <a:p>
          <a:endParaRPr lang="en-GB"/>
        </a:p>
      </dgm:t>
    </dgm:pt>
    <dgm:pt modelId="{85A11B33-032A-4D1D-8EBD-93C9F2353613}">
      <dgm:prSet phldrT="[Tekst]"/>
      <dgm:spPr/>
      <dgm:t>
        <a:bodyPr/>
        <a:lstStyle/>
        <a:p>
          <a:r>
            <a:rPr lang="pl-PL" dirty="0" smtClean="0"/>
            <a:t>6 </a:t>
          </a:r>
          <a:r>
            <a:rPr lang="pl-PL" dirty="0" err="1" smtClean="0"/>
            <a:t>job</a:t>
          </a:r>
          <a:r>
            <a:rPr lang="pl-PL" dirty="0" smtClean="0"/>
            <a:t> </a:t>
          </a:r>
          <a:r>
            <a:rPr lang="pl-PL" dirty="0" err="1" smtClean="0"/>
            <a:t>shadowing</a:t>
          </a:r>
          <a:r>
            <a:rPr lang="pl-PL" dirty="0" smtClean="0"/>
            <a:t> </a:t>
          </a:r>
          <a:endParaRPr lang="en-GB" dirty="0"/>
        </a:p>
      </dgm:t>
    </dgm:pt>
    <dgm:pt modelId="{D4EF5AB5-F179-40F7-AC0D-95AB8402B6F9}" type="parTrans" cxnId="{9EFC34F4-9023-4ED8-9CF3-E35854DAD417}">
      <dgm:prSet/>
      <dgm:spPr/>
      <dgm:t>
        <a:bodyPr/>
        <a:lstStyle/>
        <a:p>
          <a:endParaRPr lang="en-GB"/>
        </a:p>
      </dgm:t>
    </dgm:pt>
    <dgm:pt modelId="{205C04A6-AB3B-4948-9764-77C1F3EB701B}" type="sibTrans" cxnId="{9EFC34F4-9023-4ED8-9CF3-E35854DAD417}">
      <dgm:prSet/>
      <dgm:spPr/>
      <dgm:t>
        <a:bodyPr/>
        <a:lstStyle/>
        <a:p>
          <a:endParaRPr lang="en-GB"/>
        </a:p>
      </dgm:t>
    </dgm:pt>
    <dgm:pt modelId="{CADA0070-E40D-4714-BAB7-6051FB421909}">
      <dgm:prSet phldrT="[Tekst]"/>
      <dgm:spPr/>
      <dgm:t>
        <a:bodyPr/>
        <a:lstStyle/>
        <a:p>
          <a:r>
            <a:rPr lang="pl-PL" dirty="0" smtClean="0"/>
            <a:t>Niemcy</a:t>
          </a:r>
        </a:p>
        <a:p>
          <a:r>
            <a:rPr lang="pl-PL" dirty="0" smtClean="0"/>
            <a:t>Rumunia</a:t>
          </a:r>
          <a:endParaRPr lang="en-GB" dirty="0"/>
        </a:p>
      </dgm:t>
    </dgm:pt>
    <dgm:pt modelId="{80707489-D3F2-4B8F-AD2D-2C8FE5D0BF8E}" type="parTrans" cxnId="{893E1501-D1FD-49CC-9A5D-B8148466F8C4}">
      <dgm:prSet/>
      <dgm:spPr/>
      <dgm:t>
        <a:bodyPr/>
        <a:lstStyle/>
        <a:p>
          <a:endParaRPr lang="en-GB"/>
        </a:p>
      </dgm:t>
    </dgm:pt>
    <dgm:pt modelId="{C05ECB48-A800-4C3F-A3FE-B26E55AF64DB}" type="sibTrans" cxnId="{893E1501-D1FD-49CC-9A5D-B8148466F8C4}">
      <dgm:prSet/>
      <dgm:spPr/>
      <dgm:t>
        <a:bodyPr/>
        <a:lstStyle/>
        <a:p>
          <a:endParaRPr lang="en-GB"/>
        </a:p>
      </dgm:t>
    </dgm:pt>
    <dgm:pt modelId="{7ABA0B62-9FCF-4723-91B2-8EADF52D44E2}" type="pres">
      <dgm:prSet presAssocID="{17EB8B92-9083-4BD1-AD58-34C0D6E314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75E9A22-8B16-453A-8C12-5325F06F3A56}" type="pres">
      <dgm:prSet presAssocID="{32B91CDA-C8A1-4057-A262-E139350A700C}" presName="hierRoot1" presStyleCnt="0"/>
      <dgm:spPr/>
    </dgm:pt>
    <dgm:pt modelId="{F6275ED5-37BD-4EB5-86DD-DB6A960504D3}" type="pres">
      <dgm:prSet presAssocID="{32B91CDA-C8A1-4057-A262-E139350A700C}" presName="composite" presStyleCnt="0"/>
      <dgm:spPr/>
    </dgm:pt>
    <dgm:pt modelId="{74327951-A935-4B11-8CE0-33025422E214}" type="pres">
      <dgm:prSet presAssocID="{32B91CDA-C8A1-4057-A262-E139350A700C}" presName="background" presStyleLbl="node0" presStyleIdx="0" presStyleCnt="1"/>
      <dgm:spPr/>
    </dgm:pt>
    <dgm:pt modelId="{C3BC1DEF-1F47-4D87-920C-C2723A95E825}" type="pres">
      <dgm:prSet presAssocID="{32B91CDA-C8A1-4057-A262-E139350A700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285F959-327A-4153-9580-CD2D63375F65}" type="pres">
      <dgm:prSet presAssocID="{32B91CDA-C8A1-4057-A262-E139350A700C}" presName="hierChild2" presStyleCnt="0"/>
      <dgm:spPr/>
    </dgm:pt>
    <dgm:pt modelId="{17ABCE92-531E-41A6-959F-2DFE745BB119}" type="pres">
      <dgm:prSet presAssocID="{8A0811FA-6918-4610-B290-17A0CF256ABC}" presName="Name10" presStyleLbl="parChTrans1D2" presStyleIdx="0" presStyleCnt="2"/>
      <dgm:spPr/>
      <dgm:t>
        <a:bodyPr/>
        <a:lstStyle/>
        <a:p>
          <a:endParaRPr lang="en-GB"/>
        </a:p>
      </dgm:t>
    </dgm:pt>
    <dgm:pt modelId="{479BDA07-66C2-4264-A998-D8A88AF1D9F0}" type="pres">
      <dgm:prSet presAssocID="{BB4A4EB6-9973-4A21-B5A0-4373F080B6EA}" presName="hierRoot2" presStyleCnt="0"/>
      <dgm:spPr/>
    </dgm:pt>
    <dgm:pt modelId="{F19A8494-C0C3-4B42-B781-93CB4813AB9A}" type="pres">
      <dgm:prSet presAssocID="{BB4A4EB6-9973-4A21-B5A0-4373F080B6EA}" presName="composite2" presStyleCnt="0"/>
      <dgm:spPr/>
    </dgm:pt>
    <dgm:pt modelId="{18E424EC-E0DE-41AC-8D06-7D9D982C942D}" type="pres">
      <dgm:prSet presAssocID="{BB4A4EB6-9973-4A21-B5A0-4373F080B6EA}" presName="background2" presStyleLbl="node2" presStyleIdx="0" presStyleCnt="2"/>
      <dgm:spPr/>
    </dgm:pt>
    <dgm:pt modelId="{8B498433-BFFF-474B-99C3-30DBFB3FB106}" type="pres">
      <dgm:prSet presAssocID="{BB4A4EB6-9973-4A21-B5A0-4373F080B6E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D78D6A0-BA87-4048-9B20-4B43F2FC1DE8}" type="pres">
      <dgm:prSet presAssocID="{BB4A4EB6-9973-4A21-B5A0-4373F080B6EA}" presName="hierChild3" presStyleCnt="0"/>
      <dgm:spPr/>
    </dgm:pt>
    <dgm:pt modelId="{212B00B1-D185-419E-99F1-23DCC46E6B34}" type="pres">
      <dgm:prSet presAssocID="{F10D8D4D-0721-4F8D-AEC4-669B942C0C92}" presName="Name17" presStyleLbl="parChTrans1D3" presStyleIdx="0" presStyleCnt="2"/>
      <dgm:spPr/>
      <dgm:t>
        <a:bodyPr/>
        <a:lstStyle/>
        <a:p>
          <a:endParaRPr lang="en-GB"/>
        </a:p>
      </dgm:t>
    </dgm:pt>
    <dgm:pt modelId="{44E309A5-FE57-40AD-B6E5-D27EFB34DBF1}" type="pres">
      <dgm:prSet presAssocID="{94C843CD-0EDE-4E8D-9519-AC0FEDE06484}" presName="hierRoot3" presStyleCnt="0"/>
      <dgm:spPr/>
    </dgm:pt>
    <dgm:pt modelId="{D0DE87B9-F104-4204-B0D7-48997D3D349B}" type="pres">
      <dgm:prSet presAssocID="{94C843CD-0EDE-4E8D-9519-AC0FEDE06484}" presName="composite3" presStyleCnt="0"/>
      <dgm:spPr/>
    </dgm:pt>
    <dgm:pt modelId="{57E482C0-86A5-4FC3-A2FB-3032A9A1549A}" type="pres">
      <dgm:prSet presAssocID="{94C843CD-0EDE-4E8D-9519-AC0FEDE06484}" presName="background3" presStyleLbl="node3" presStyleIdx="0" presStyleCnt="2"/>
      <dgm:spPr/>
    </dgm:pt>
    <dgm:pt modelId="{FE78EEEC-DD70-4E75-9138-9B55B1BC7E13}" type="pres">
      <dgm:prSet presAssocID="{94C843CD-0EDE-4E8D-9519-AC0FEDE0648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F336F71-966E-41DF-95BA-339B57F8EEB4}" type="pres">
      <dgm:prSet presAssocID="{94C843CD-0EDE-4E8D-9519-AC0FEDE06484}" presName="hierChild4" presStyleCnt="0"/>
      <dgm:spPr/>
    </dgm:pt>
    <dgm:pt modelId="{12BE69E6-C96C-4CD3-AA4A-F1F447474E59}" type="pres">
      <dgm:prSet presAssocID="{D4EF5AB5-F179-40F7-AC0D-95AB8402B6F9}" presName="Name10" presStyleLbl="parChTrans1D2" presStyleIdx="1" presStyleCnt="2"/>
      <dgm:spPr/>
      <dgm:t>
        <a:bodyPr/>
        <a:lstStyle/>
        <a:p>
          <a:endParaRPr lang="en-GB"/>
        </a:p>
      </dgm:t>
    </dgm:pt>
    <dgm:pt modelId="{956D4891-86F2-43CD-84EA-D652F7C40CA4}" type="pres">
      <dgm:prSet presAssocID="{85A11B33-032A-4D1D-8EBD-93C9F2353613}" presName="hierRoot2" presStyleCnt="0"/>
      <dgm:spPr/>
    </dgm:pt>
    <dgm:pt modelId="{3ED230B9-359C-499C-A863-7401C24284B5}" type="pres">
      <dgm:prSet presAssocID="{85A11B33-032A-4D1D-8EBD-93C9F2353613}" presName="composite2" presStyleCnt="0"/>
      <dgm:spPr/>
    </dgm:pt>
    <dgm:pt modelId="{AB67BA99-6081-4714-BF37-B1A55147D2CF}" type="pres">
      <dgm:prSet presAssocID="{85A11B33-032A-4D1D-8EBD-93C9F2353613}" presName="background2" presStyleLbl="node2" presStyleIdx="1" presStyleCnt="2"/>
      <dgm:spPr/>
    </dgm:pt>
    <dgm:pt modelId="{13751AD7-5EA5-4BD3-AAF1-C1025E902132}" type="pres">
      <dgm:prSet presAssocID="{85A11B33-032A-4D1D-8EBD-93C9F235361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C5AD199-9514-490C-85DF-6D19C9C80611}" type="pres">
      <dgm:prSet presAssocID="{85A11B33-032A-4D1D-8EBD-93C9F2353613}" presName="hierChild3" presStyleCnt="0"/>
      <dgm:spPr/>
    </dgm:pt>
    <dgm:pt modelId="{DC85E338-E17F-4F41-A4F3-EFDF021C95EB}" type="pres">
      <dgm:prSet presAssocID="{80707489-D3F2-4B8F-AD2D-2C8FE5D0BF8E}" presName="Name17" presStyleLbl="parChTrans1D3" presStyleIdx="1" presStyleCnt="2"/>
      <dgm:spPr/>
      <dgm:t>
        <a:bodyPr/>
        <a:lstStyle/>
        <a:p>
          <a:endParaRPr lang="en-GB"/>
        </a:p>
      </dgm:t>
    </dgm:pt>
    <dgm:pt modelId="{970F3CAC-C795-4338-AA45-7520B5F25430}" type="pres">
      <dgm:prSet presAssocID="{CADA0070-E40D-4714-BAB7-6051FB421909}" presName="hierRoot3" presStyleCnt="0"/>
      <dgm:spPr/>
    </dgm:pt>
    <dgm:pt modelId="{8D1F93C0-D44B-417F-98CB-A74032FD3FA0}" type="pres">
      <dgm:prSet presAssocID="{CADA0070-E40D-4714-BAB7-6051FB421909}" presName="composite3" presStyleCnt="0"/>
      <dgm:spPr/>
    </dgm:pt>
    <dgm:pt modelId="{F493FA9D-A6E1-4F43-A1ED-50AC744AE05E}" type="pres">
      <dgm:prSet presAssocID="{CADA0070-E40D-4714-BAB7-6051FB421909}" presName="background3" presStyleLbl="node3" presStyleIdx="1" presStyleCnt="2"/>
      <dgm:spPr/>
    </dgm:pt>
    <dgm:pt modelId="{67456ABE-0F84-4763-B2C9-9A83E67927E1}" type="pres">
      <dgm:prSet presAssocID="{CADA0070-E40D-4714-BAB7-6051FB42190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B4E2F7-0CE8-4F11-AC04-4C5A118DCB0C}" type="pres">
      <dgm:prSet presAssocID="{CADA0070-E40D-4714-BAB7-6051FB421909}" presName="hierChild4" presStyleCnt="0"/>
      <dgm:spPr/>
    </dgm:pt>
  </dgm:ptLst>
  <dgm:cxnLst>
    <dgm:cxn modelId="{4D896720-FDDE-49B2-8814-E21B0BF7E357}" type="presOf" srcId="{D4EF5AB5-F179-40F7-AC0D-95AB8402B6F9}" destId="{12BE69E6-C96C-4CD3-AA4A-F1F447474E59}" srcOrd="0" destOrd="0" presId="urn:microsoft.com/office/officeart/2005/8/layout/hierarchy1"/>
    <dgm:cxn modelId="{3F8A48B4-3952-4119-8CB4-1DD7D04C6EF0}" srcId="{32B91CDA-C8A1-4057-A262-E139350A700C}" destId="{BB4A4EB6-9973-4A21-B5A0-4373F080B6EA}" srcOrd="0" destOrd="0" parTransId="{8A0811FA-6918-4610-B290-17A0CF256ABC}" sibTransId="{10750449-B86A-4496-881F-876D4FA2E85B}"/>
    <dgm:cxn modelId="{056090A1-A8AE-4B63-8532-5E3DBE37B1E8}" type="presOf" srcId="{80707489-D3F2-4B8F-AD2D-2C8FE5D0BF8E}" destId="{DC85E338-E17F-4F41-A4F3-EFDF021C95EB}" srcOrd="0" destOrd="0" presId="urn:microsoft.com/office/officeart/2005/8/layout/hierarchy1"/>
    <dgm:cxn modelId="{3B6B9764-6409-4295-8CDD-F0B6E32D26DE}" type="presOf" srcId="{17EB8B92-9083-4BD1-AD58-34C0D6E3140D}" destId="{7ABA0B62-9FCF-4723-91B2-8EADF52D44E2}" srcOrd="0" destOrd="0" presId="urn:microsoft.com/office/officeart/2005/8/layout/hierarchy1"/>
    <dgm:cxn modelId="{582F8241-86CE-487E-B17F-07A08592DE3E}" srcId="{BB4A4EB6-9973-4A21-B5A0-4373F080B6EA}" destId="{94C843CD-0EDE-4E8D-9519-AC0FEDE06484}" srcOrd="0" destOrd="0" parTransId="{F10D8D4D-0721-4F8D-AEC4-669B942C0C92}" sibTransId="{DA6C8E9F-6FFD-4CC9-B523-50E32B420459}"/>
    <dgm:cxn modelId="{8D0CD86C-A06D-44F2-ADC2-85DED47182B3}" type="presOf" srcId="{F10D8D4D-0721-4F8D-AEC4-669B942C0C92}" destId="{212B00B1-D185-419E-99F1-23DCC46E6B34}" srcOrd="0" destOrd="0" presId="urn:microsoft.com/office/officeart/2005/8/layout/hierarchy1"/>
    <dgm:cxn modelId="{66E05974-E2FA-44F0-A632-559772A16ECF}" type="presOf" srcId="{85A11B33-032A-4D1D-8EBD-93C9F2353613}" destId="{13751AD7-5EA5-4BD3-AAF1-C1025E902132}" srcOrd="0" destOrd="0" presId="urn:microsoft.com/office/officeart/2005/8/layout/hierarchy1"/>
    <dgm:cxn modelId="{7695B7E6-6EF7-42AB-BE6B-885B47EA4F26}" type="presOf" srcId="{CADA0070-E40D-4714-BAB7-6051FB421909}" destId="{67456ABE-0F84-4763-B2C9-9A83E67927E1}" srcOrd="0" destOrd="0" presId="urn:microsoft.com/office/officeart/2005/8/layout/hierarchy1"/>
    <dgm:cxn modelId="{D10F5055-55B2-4D66-8EA1-638941E30F29}" srcId="{17EB8B92-9083-4BD1-AD58-34C0D6E3140D}" destId="{32B91CDA-C8A1-4057-A262-E139350A700C}" srcOrd="0" destOrd="0" parTransId="{C4A99DD0-2AA7-4F49-B19D-70234EE3C011}" sibTransId="{CA33C6CC-CE76-4E67-A595-DA8D89F72BFC}"/>
    <dgm:cxn modelId="{A2A5FF50-1EEA-4263-9067-66F7E06C498E}" type="presOf" srcId="{32B91CDA-C8A1-4057-A262-E139350A700C}" destId="{C3BC1DEF-1F47-4D87-920C-C2723A95E825}" srcOrd="0" destOrd="0" presId="urn:microsoft.com/office/officeart/2005/8/layout/hierarchy1"/>
    <dgm:cxn modelId="{893E1501-D1FD-49CC-9A5D-B8148466F8C4}" srcId="{85A11B33-032A-4D1D-8EBD-93C9F2353613}" destId="{CADA0070-E40D-4714-BAB7-6051FB421909}" srcOrd="0" destOrd="0" parTransId="{80707489-D3F2-4B8F-AD2D-2C8FE5D0BF8E}" sibTransId="{C05ECB48-A800-4C3F-A3FE-B26E55AF64DB}"/>
    <dgm:cxn modelId="{CB48CC0D-67E9-4D92-9C5F-884D36D4BD0F}" type="presOf" srcId="{8A0811FA-6918-4610-B290-17A0CF256ABC}" destId="{17ABCE92-531E-41A6-959F-2DFE745BB119}" srcOrd="0" destOrd="0" presId="urn:microsoft.com/office/officeart/2005/8/layout/hierarchy1"/>
    <dgm:cxn modelId="{A58BF91F-42F9-4C08-9F9B-350C6B9F26CC}" type="presOf" srcId="{BB4A4EB6-9973-4A21-B5A0-4373F080B6EA}" destId="{8B498433-BFFF-474B-99C3-30DBFB3FB106}" srcOrd="0" destOrd="0" presId="urn:microsoft.com/office/officeart/2005/8/layout/hierarchy1"/>
    <dgm:cxn modelId="{9EFC34F4-9023-4ED8-9CF3-E35854DAD417}" srcId="{32B91CDA-C8A1-4057-A262-E139350A700C}" destId="{85A11B33-032A-4D1D-8EBD-93C9F2353613}" srcOrd="1" destOrd="0" parTransId="{D4EF5AB5-F179-40F7-AC0D-95AB8402B6F9}" sibTransId="{205C04A6-AB3B-4948-9764-77C1F3EB701B}"/>
    <dgm:cxn modelId="{63C78353-8AF4-4672-BA84-CF78AC54070D}" type="presOf" srcId="{94C843CD-0EDE-4E8D-9519-AC0FEDE06484}" destId="{FE78EEEC-DD70-4E75-9138-9B55B1BC7E13}" srcOrd="0" destOrd="0" presId="urn:microsoft.com/office/officeart/2005/8/layout/hierarchy1"/>
    <dgm:cxn modelId="{D33B5119-53C4-4CDC-95C7-B0A33D3774D0}" type="presParOf" srcId="{7ABA0B62-9FCF-4723-91B2-8EADF52D44E2}" destId="{675E9A22-8B16-453A-8C12-5325F06F3A56}" srcOrd="0" destOrd="0" presId="urn:microsoft.com/office/officeart/2005/8/layout/hierarchy1"/>
    <dgm:cxn modelId="{7AC3ED8F-6473-433D-BDE1-0D4D35CB4467}" type="presParOf" srcId="{675E9A22-8B16-453A-8C12-5325F06F3A56}" destId="{F6275ED5-37BD-4EB5-86DD-DB6A960504D3}" srcOrd="0" destOrd="0" presId="urn:microsoft.com/office/officeart/2005/8/layout/hierarchy1"/>
    <dgm:cxn modelId="{6F6B2972-2CE2-4E93-A537-6791689FE0DE}" type="presParOf" srcId="{F6275ED5-37BD-4EB5-86DD-DB6A960504D3}" destId="{74327951-A935-4B11-8CE0-33025422E214}" srcOrd="0" destOrd="0" presId="urn:microsoft.com/office/officeart/2005/8/layout/hierarchy1"/>
    <dgm:cxn modelId="{B3150B22-398F-4725-817C-01AD2318B2FC}" type="presParOf" srcId="{F6275ED5-37BD-4EB5-86DD-DB6A960504D3}" destId="{C3BC1DEF-1F47-4D87-920C-C2723A95E825}" srcOrd="1" destOrd="0" presId="urn:microsoft.com/office/officeart/2005/8/layout/hierarchy1"/>
    <dgm:cxn modelId="{9087F2E0-1273-4B0F-B4B9-20D5DBCA250C}" type="presParOf" srcId="{675E9A22-8B16-453A-8C12-5325F06F3A56}" destId="{B285F959-327A-4153-9580-CD2D63375F65}" srcOrd="1" destOrd="0" presId="urn:microsoft.com/office/officeart/2005/8/layout/hierarchy1"/>
    <dgm:cxn modelId="{78BC68E4-FEA9-4022-B5B0-9CBE449FAB1D}" type="presParOf" srcId="{B285F959-327A-4153-9580-CD2D63375F65}" destId="{17ABCE92-531E-41A6-959F-2DFE745BB119}" srcOrd="0" destOrd="0" presId="urn:microsoft.com/office/officeart/2005/8/layout/hierarchy1"/>
    <dgm:cxn modelId="{2FCDE034-B797-424C-8152-302315887488}" type="presParOf" srcId="{B285F959-327A-4153-9580-CD2D63375F65}" destId="{479BDA07-66C2-4264-A998-D8A88AF1D9F0}" srcOrd="1" destOrd="0" presId="urn:microsoft.com/office/officeart/2005/8/layout/hierarchy1"/>
    <dgm:cxn modelId="{2A5C0786-19F8-441E-AA7C-A10B1CB4BBA8}" type="presParOf" srcId="{479BDA07-66C2-4264-A998-D8A88AF1D9F0}" destId="{F19A8494-C0C3-4B42-B781-93CB4813AB9A}" srcOrd="0" destOrd="0" presId="urn:microsoft.com/office/officeart/2005/8/layout/hierarchy1"/>
    <dgm:cxn modelId="{86221CC7-FC99-4643-AD39-BBAF7D43A589}" type="presParOf" srcId="{F19A8494-C0C3-4B42-B781-93CB4813AB9A}" destId="{18E424EC-E0DE-41AC-8D06-7D9D982C942D}" srcOrd="0" destOrd="0" presId="urn:microsoft.com/office/officeart/2005/8/layout/hierarchy1"/>
    <dgm:cxn modelId="{C2D18A0C-F4DE-486D-972D-C0F33539C3A7}" type="presParOf" srcId="{F19A8494-C0C3-4B42-B781-93CB4813AB9A}" destId="{8B498433-BFFF-474B-99C3-30DBFB3FB106}" srcOrd="1" destOrd="0" presId="urn:microsoft.com/office/officeart/2005/8/layout/hierarchy1"/>
    <dgm:cxn modelId="{5D7C28DB-7EA8-462E-B888-C1A394F7535B}" type="presParOf" srcId="{479BDA07-66C2-4264-A998-D8A88AF1D9F0}" destId="{3D78D6A0-BA87-4048-9B20-4B43F2FC1DE8}" srcOrd="1" destOrd="0" presId="urn:microsoft.com/office/officeart/2005/8/layout/hierarchy1"/>
    <dgm:cxn modelId="{1202715C-E363-44EE-8842-3AC687BAEC8A}" type="presParOf" srcId="{3D78D6A0-BA87-4048-9B20-4B43F2FC1DE8}" destId="{212B00B1-D185-419E-99F1-23DCC46E6B34}" srcOrd="0" destOrd="0" presId="urn:microsoft.com/office/officeart/2005/8/layout/hierarchy1"/>
    <dgm:cxn modelId="{181C2504-6B53-4099-9575-05E152DBF050}" type="presParOf" srcId="{3D78D6A0-BA87-4048-9B20-4B43F2FC1DE8}" destId="{44E309A5-FE57-40AD-B6E5-D27EFB34DBF1}" srcOrd="1" destOrd="0" presId="urn:microsoft.com/office/officeart/2005/8/layout/hierarchy1"/>
    <dgm:cxn modelId="{C3AC83ED-7D7E-4781-9919-FBCCD6D91153}" type="presParOf" srcId="{44E309A5-FE57-40AD-B6E5-D27EFB34DBF1}" destId="{D0DE87B9-F104-4204-B0D7-48997D3D349B}" srcOrd="0" destOrd="0" presId="urn:microsoft.com/office/officeart/2005/8/layout/hierarchy1"/>
    <dgm:cxn modelId="{DCDD7AB2-CF9A-4F6D-A6BB-6708A7DB79DC}" type="presParOf" srcId="{D0DE87B9-F104-4204-B0D7-48997D3D349B}" destId="{57E482C0-86A5-4FC3-A2FB-3032A9A1549A}" srcOrd="0" destOrd="0" presId="urn:microsoft.com/office/officeart/2005/8/layout/hierarchy1"/>
    <dgm:cxn modelId="{BF9ED33C-1CD7-4BBD-8CB8-52E7CEF0C2EB}" type="presParOf" srcId="{D0DE87B9-F104-4204-B0D7-48997D3D349B}" destId="{FE78EEEC-DD70-4E75-9138-9B55B1BC7E13}" srcOrd="1" destOrd="0" presId="urn:microsoft.com/office/officeart/2005/8/layout/hierarchy1"/>
    <dgm:cxn modelId="{56FB1A1A-B251-40B5-BEC2-0CB3DDFAC77D}" type="presParOf" srcId="{44E309A5-FE57-40AD-B6E5-D27EFB34DBF1}" destId="{1F336F71-966E-41DF-95BA-339B57F8EEB4}" srcOrd="1" destOrd="0" presId="urn:microsoft.com/office/officeart/2005/8/layout/hierarchy1"/>
    <dgm:cxn modelId="{BDF990B7-6F59-4B1F-BD31-891CE11EE05B}" type="presParOf" srcId="{B285F959-327A-4153-9580-CD2D63375F65}" destId="{12BE69E6-C96C-4CD3-AA4A-F1F447474E59}" srcOrd="2" destOrd="0" presId="urn:microsoft.com/office/officeart/2005/8/layout/hierarchy1"/>
    <dgm:cxn modelId="{32C8CB8D-A6C4-4D8F-9152-36373B6EE89F}" type="presParOf" srcId="{B285F959-327A-4153-9580-CD2D63375F65}" destId="{956D4891-86F2-43CD-84EA-D652F7C40CA4}" srcOrd="3" destOrd="0" presId="urn:microsoft.com/office/officeart/2005/8/layout/hierarchy1"/>
    <dgm:cxn modelId="{3CF75C4C-B7CE-408F-916C-A86EB365ECC5}" type="presParOf" srcId="{956D4891-86F2-43CD-84EA-D652F7C40CA4}" destId="{3ED230B9-359C-499C-A863-7401C24284B5}" srcOrd="0" destOrd="0" presId="urn:microsoft.com/office/officeart/2005/8/layout/hierarchy1"/>
    <dgm:cxn modelId="{A7283C84-F390-4E72-814B-0D8F915E1305}" type="presParOf" srcId="{3ED230B9-359C-499C-A863-7401C24284B5}" destId="{AB67BA99-6081-4714-BF37-B1A55147D2CF}" srcOrd="0" destOrd="0" presId="urn:microsoft.com/office/officeart/2005/8/layout/hierarchy1"/>
    <dgm:cxn modelId="{B8488BB1-9629-4606-8B6E-667E319C13EB}" type="presParOf" srcId="{3ED230B9-359C-499C-A863-7401C24284B5}" destId="{13751AD7-5EA5-4BD3-AAF1-C1025E902132}" srcOrd="1" destOrd="0" presId="urn:microsoft.com/office/officeart/2005/8/layout/hierarchy1"/>
    <dgm:cxn modelId="{5C994CC8-BF8B-4B2E-87BD-53A66ED93FCE}" type="presParOf" srcId="{956D4891-86F2-43CD-84EA-D652F7C40CA4}" destId="{DC5AD199-9514-490C-85DF-6D19C9C80611}" srcOrd="1" destOrd="0" presId="urn:microsoft.com/office/officeart/2005/8/layout/hierarchy1"/>
    <dgm:cxn modelId="{6EE8D331-867E-4BB7-B8EA-284607424C8E}" type="presParOf" srcId="{DC5AD199-9514-490C-85DF-6D19C9C80611}" destId="{DC85E338-E17F-4F41-A4F3-EFDF021C95EB}" srcOrd="0" destOrd="0" presId="urn:microsoft.com/office/officeart/2005/8/layout/hierarchy1"/>
    <dgm:cxn modelId="{F32F6070-7605-4B6D-8A66-553A1E75CEA1}" type="presParOf" srcId="{DC5AD199-9514-490C-85DF-6D19C9C80611}" destId="{970F3CAC-C795-4338-AA45-7520B5F25430}" srcOrd="1" destOrd="0" presId="urn:microsoft.com/office/officeart/2005/8/layout/hierarchy1"/>
    <dgm:cxn modelId="{16AA4C36-54B0-4771-9357-17D83DCDBF7D}" type="presParOf" srcId="{970F3CAC-C795-4338-AA45-7520B5F25430}" destId="{8D1F93C0-D44B-417F-98CB-A74032FD3FA0}" srcOrd="0" destOrd="0" presId="urn:microsoft.com/office/officeart/2005/8/layout/hierarchy1"/>
    <dgm:cxn modelId="{46556275-68D3-4E34-B704-3FC0A32CC8E5}" type="presParOf" srcId="{8D1F93C0-D44B-417F-98CB-A74032FD3FA0}" destId="{F493FA9D-A6E1-4F43-A1ED-50AC744AE05E}" srcOrd="0" destOrd="0" presId="urn:microsoft.com/office/officeart/2005/8/layout/hierarchy1"/>
    <dgm:cxn modelId="{FFF5CB5F-FACA-4AD4-854E-5F4F0C63EB6B}" type="presParOf" srcId="{8D1F93C0-D44B-417F-98CB-A74032FD3FA0}" destId="{67456ABE-0F84-4763-B2C9-9A83E67927E1}" srcOrd="1" destOrd="0" presId="urn:microsoft.com/office/officeart/2005/8/layout/hierarchy1"/>
    <dgm:cxn modelId="{BDADE28A-EB4D-47EA-AE4D-ADF3BEDAD53F}" type="presParOf" srcId="{970F3CAC-C795-4338-AA45-7520B5F25430}" destId="{FDB4E2F7-0CE8-4F11-AC04-4C5A118DCB0C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7D875-19BE-424B-809E-44431E552237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3DCFC14-1864-4452-BAB6-0D6D0B76AD32}">
      <dgm:prSet phldrT="[Tekst]" custT="1"/>
      <dgm:spPr/>
      <dgm:t>
        <a:bodyPr/>
        <a:lstStyle/>
        <a:p>
          <a:r>
            <a:rPr lang="pl-PL" sz="1800" b="1" dirty="0" smtClean="0"/>
            <a:t>5. Trwałe efekty podnoszące jakość kształcenia</a:t>
          </a:r>
          <a:endParaRPr lang="en-GB" sz="1800" b="1" dirty="0"/>
        </a:p>
      </dgm:t>
    </dgm:pt>
    <dgm:pt modelId="{907D9AA6-29A9-4FC9-B433-D9F5F61AF51E}" type="parTrans" cxnId="{D6907BB1-335A-4B99-9AFB-DB4A9A560E67}">
      <dgm:prSet/>
      <dgm:spPr/>
      <dgm:t>
        <a:bodyPr/>
        <a:lstStyle/>
        <a:p>
          <a:endParaRPr lang="en-GB"/>
        </a:p>
      </dgm:t>
    </dgm:pt>
    <dgm:pt modelId="{48DEBB79-D74F-417A-8EF6-97D2C6570B81}" type="sibTrans" cxnId="{D6907BB1-335A-4B99-9AFB-DB4A9A560E67}">
      <dgm:prSet/>
      <dgm:spPr/>
      <dgm:t>
        <a:bodyPr/>
        <a:lstStyle/>
        <a:p>
          <a:endParaRPr lang="en-GB"/>
        </a:p>
      </dgm:t>
    </dgm:pt>
    <dgm:pt modelId="{897D68C6-D019-4876-9F2C-8F7CF3E73AD0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1.Przygotowanie  kulturowo językowe</a:t>
          </a:r>
          <a:endParaRPr lang="en-GB" sz="1600" b="1" dirty="0">
            <a:solidFill>
              <a:schemeClr val="tx1"/>
            </a:solidFill>
          </a:endParaRPr>
        </a:p>
      </dgm:t>
    </dgm:pt>
    <dgm:pt modelId="{8BFAF27C-BF91-491F-9334-B390C632FF83}" type="parTrans" cxnId="{4E3A772B-6DA5-4AE6-BA0D-5C4C8EBA01D9}">
      <dgm:prSet/>
      <dgm:spPr/>
      <dgm:t>
        <a:bodyPr/>
        <a:lstStyle/>
        <a:p>
          <a:endParaRPr lang="en-GB"/>
        </a:p>
      </dgm:t>
    </dgm:pt>
    <dgm:pt modelId="{1639DC21-B3F2-4E02-A591-F500E3DAAEAD}" type="sibTrans" cxnId="{4E3A772B-6DA5-4AE6-BA0D-5C4C8EBA01D9}">
      <dgm:prSet/>
      <dgm:spPr/>
      <dgm:t>
        <a:bodyPr/>
        <a:lstStyle/>
        <a:p>
          <a:endParaRPr lang="en-GB"/>
        </a:p>
      </dgm:t>
    </dgm:pt>
    <dgm:pt modelId="{8C1B4D3B-58F0-4179-BD6D-9313E10016E5}">
      <dgm:prSet phldrT="[Tekst]" custT="1"/>
      <dgm:spPr/>
      <dgm:t>
        <a:bodyPr/>
        <a:lstStyle/>
        <a:p>
          <a:r>
            <a:rPr lang="pl-PL" sz="1600" b="1" dirty="0" smtClean="0"/>
            <a:t>2.Uczestnictwo w kursach i </a:t>
          </a:r>
          <a:r>
            <a:rPr lang="pl-PL" sz="1600" b="1" dirty="0" err="1" smtClean="0"/>
            <a:t>job</a:t>
          </a:r>
          <a:r>
            <a:rPr lang="pl-PL" sz="1600" b="1" dirty="0" smtClean="0"/>
            <a:t> </a:t>
          </a:r>
          <a:r>
            <a:rPr lang="pl-PL" sz="1600" b="1" dirty="0" err="1" smtClean="0"/>
            <a:t>shadoing’u</a:t>
          </a:r>
          <a:endParaRPr lang="en-GB" sz="1600" b="1" dirty="0"/>
        </a:p>
      </dgm:t>
    </dgm:pt>
    <dgm:pt modelId="{3326DE55-CF65-4ECA-AD90-2BB6F1028F0E}" type="parTrans" cxnId="{032901FF-6A82-4C68-BAD7-2CF4C89AA8D4}">
      <dgm:prSet/>
      <dgm:spPr/>
      <dgm:t>
        <a:bodyPr/>
        <a:lstStyle/>
        <a:p>
          <a:endParaRPr lang="en-GB"/>
        </a:p>
      </dgm:t>
    </dgm:pt>
    <dgm:pt modelId="{37C3BE20-C91D-4FEF-BBFC-9AB3CB25A78B}" type="sibTrans" cxnId="{032901FF-6A82-4C68-BAD7-2CF4C89AA8D4}">
      <dgm:prSet/>
      <dgm:spPr/>
      <dgm:t>
        <a:bodyPr/>
        <a:lstStyle/>
        <a:p>
          <a:endParaRPr lang="en-GB"/>
        </a:p>
      </dgm:t>
    </dgm:pt>
    <dgm:pt modelId="{B62A746E-3B20-4FBA-A018-A3448DDF4179}">
      <dgm:prSet phldrT="[Tekst]" custT="1"/>
      <dgm:spPr/>
      <dgm:t>
        <a:bodyPr/>
        <a:lstStyle/>
        <a:p>
          <a:r>
            <a:rPr lang="pl-PL" sz="1600" b="1" dirty="0" smtClean="0"/>
            <a:t>3.Upowszechnianie</a:t>
          </a:r>
          <a:endParaRPr lang="en-GB" sz="1600" b="1" dirty="0"/>
        </a:p>
      </dgm:t>
    </dgm:pt>
    <dgm:pt modelId="{4EB99CF4-A108-4E9F-9601-128DC9ABDD51}" type="parTrans" cxnId="{F2F54E69-421A-4F75-B14C-4DEFDD431ED9}">
      <dgm:prSet/>
      <dgm:spPr/>
      <dgm:t>
        <a:bodyPr/>
        <a:lstStyle/>
        <a:p>
          <a:endParaRPr lang="en-GB"/>
        </a:p>
      </dgm:t>
    </dgm:pt>
    <dgm:pt modelId="{7C961B2A-84CB-4E13-80D1-B807EA7C73CD}" type="sibTrans" cxnId="{F2F54E69-421A-4F75-B14C-4DEFDD431ED9}">
      <dgm:prSet/>
      <dgm:spPr/>
      <dgm:t>
        <a:bodyPr/>
        <a:lstStyle/>
        <a:p>
          <a:endParaRPr lang="en-GB"/>
        </a:p>
      </dgm:t>
    </dgm:pt>
    <dgm:pt modelId="{98D35FE8-0CCD-4D92-AEDF-BD5535615BEC}">
      <dgm:prSet phldrT="[Tekst]" custT="1"/>
      <dgm:spPr/>
      <dgm:t>
        <a:bodyPr/>
        <a:lstStyle/>
        <a:p>
          <a:r>
            <a:rPr lang="pl-PL" sz="1800" b="1" dirty="0" smtClean="0"/>
            <a:t>4. Wdrożenie rozwiązań</a:t>
          </a:r>
          <a:endParaRPr lang="en-GB" sz="1800" b="1" dirty="0"/>
        </a:p>
      </dgm:t>
    </dgm:pt>
    <dgm:pt modelId="{1929B1F0-7418-4C4B-ADDB-2A9893AB6900}" type="parTrans" cxnId="{19616563-D2E8-4A80-8FB5-F2459A314E03}">
      <dgm:prSet/>
      <dgm:spPr/>
      <dgm:t>
        <a:bodyPr/>
        <a:lstStyle/>
        <a:p>
          <a:endParaRPr lang="en-GB"/>
        </a:p>
      </dgm:t>
    </dgm:pt>
    <dgm:pt modelId="{C7C17824-4297-4CAF-87F3-8BB6A0207B15}" type="sibTrans" cxnId="{19616563-D2E8-4A80-8FB5-F2459A314E03}">
      <dgm:prSet/>
      <dgm:spPr/>
      <dgm:t>
        <a:bodyPr/>
        <a:lstStyle/>
        <a:p>
          <a:endParaRPr lang="en-GB"/>
        </a:p>
      </dgm:t>
    </dgm:pt>
    <dgm:pt modelId="{47317E5A-C18E-4ECF-919E-9B3F985266A7}" type="pres">
      <dgm:prSet presAssocID="{E537D875-19BE-424B-809E-44431E5522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656C04-431A-43D9-8E4F-D60CB96C5D69}" type="pres">
      <dgm:prSet presAssocID="{03DCFC14-1864-4452-BAB6-0D6D0B76AD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0CB67-EF7E-4FA9-8F9B-AD7F073F9E89}" type="pres">
      <dgm:prSet presAssocID="{48DEBB79-D74F-417A-8EF6-97D2C6570B81}" presName="sibTrans" presStyleLbl="sibTrans2D1" presStyleIdx="0" presStyleCnt="5"/>
      <dgm:spPr/>
      <dgm:t>
        <a:bodyPr/>
        <a:lstStyle/>
        <a:p>
          <a:endParaRPr lang="en-GB"/>
        </a:p>
      </dgm:t>
    </dgm:pt>
    <dgm:pt modelId="{E69EA723-DCA2-4043-BF21-A30A8AA366C5}" type="pres">
      <dgm:prSet presAssocID="{48DEBB79-D74F-417A-8EF6-97D2C6570B8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9151B9D5-6E3E-4856-AB1F-F8463DDE85EC}" type="pres">
      <dgm:prSet presAssocID="{897D68C6-D019-4876-9F2C-8F7CF3E73A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0A374C-ED96-4214-8C99-D7D3D5FFC9D8}" type="pres">
      <dgm:prSet presAssocID="{1639DC21-B3F2-4E02-A591-F500E3DAAEAD}" presName="sibTrans" presStyleLbl="sibTrans2D1" presStyleIdx="1" presStyleCnt="5"/>
      <dgm:spPr/>
      <dgm:t>
        <a:bodyPr/>
        <a:lstStyle/>
        <a:p>
          <a:endParaRPr lang="en-GB"/>
        </a:p>
      </dgm:t>
    </dgm:pt>
    <dgm:pt modelId="{A1363DD8-4E70-4C67-8577-5A6C0CF14B32}" type="pres">
      <dgm:prSet presAssocID="{1639DC21-B3F2-4E02-A591-F500E3DAAEAD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002E30B2-8CF2-42B9-9C22-ECDFA04AB6BD}" type="pres">
      <dgm:prSet presAssocID="{8C1B4D3B-58F0-4179-BD6D-9313E10016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5A4EAF-7893-491A-BF99-544B2FAA16CF}" type="pres">
      <dgm:prSet presAssocID="{37C3BE20-C91D-4FEF-BBFC-9AB3CB25A78B}" presName="sibTrans" presStyleLbl="sibTrans2D1" presStyleIdx="2" presStyleCnt="5"/>
      <dgm:spPr/>
      <dgm:t>
        <a:bodyPr/>
        <a:lstStyle/>
        <a:p>
          <a:endParaRPr lang="en-GB"/>
        </a:p>
      </dgm:t>
    </dgm:pt>
    <dgm:pt modelId="{80B4C559-A487-465F-937B-20C95798BB45}" type="pres">
      <dgm:prSet presAssocID="{37C3BE20-C91D-4FEF-BBFC-9AB3CB25A78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C5DE1C87-9536-407F-9193-3FEA7952D9F2}" type="pres">
      <dgm:prSet presAssocID="{B62A746E-3B20-4FBA-A018-A3448DDF41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EC99AB-AE63-4423-8086-3A5570CB3A90}" type="pres">
      <dgm:prSet presAssocID="{7C961B2A-84CB-4E13-80D1-B807EA7C73CD}" presName="sibTrans" presStyleLbl="sibTrans2D1" presStyleIdx="3" presStyleCnt="5"/>
      <dgm:spPr/>
      <dgm:t>
        <a:bodyPr/>
        <a:lstStyle/>
        <a:p>
          <a:endParaRPr lang="en-GB"/>
        </a:p>
      </dgm:t>
    </dgm:pt>
    <dgm:pt modelId="{AE8104A8-5517-4EA1-9F5E-0E2CB0F7355E}" type="pres">
      <dgm:prSet presAssocID="{7C961B2A-84CB-4E13-80D1-B807EA7C73CD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55C2C1F7-58C8-4EE1-9EDC-E3AE8B02AF9C}" type="pres">
      <dgm:prSet presAssocID="{98D35FE8-0CCD-4D92-AEDF-BD5535615B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B58508-A84A-4A0B-A7CB-4D1DB4E0150F}" type="pres">
      <dgm:prSet presAssocID="{C7C17824-4297-4CAF-87F3-8BB6A0207B15}" presName="sibTrans" presStyleLbl="sibTrans2D1" presStyleIdx="4" presStyleCnt="5"/>
      <dgm:spPr/>
      <dgm:t>
        <a:bodyPr/>
        <a:lstStyle/>
        <a:p>
          <a:endParaRPr lang="en-GB"/>
        </a:p>
      </dgm:t>
    </dgm:pt>
    <dgm:pt modelId="{3F664DED-8BEE-4134-A1CC-010CB10CDF55}" type="pres">
      <dgm:prSet presAssocID="{C7C17824-4297-4CAF-87F3-8BB6A0207B15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D6907BB1-335A-4B99-9AFB-DB4A9A560E67}" srcId="{E537D875-19BE-424B-809E-44431E552237}" destId="{03DCFC14-1864-4452-BAB6-0D6D0B76AD32}" srcOrd="0" destOrd="0" parTransId="{907D9AA6-29A9-4FC9-B433-D9F5F61AF51E}" sibTransId="{48DEBB79-D74F-417A-8EF6-97D2C6570B81}"/>
    <dgm:cxn modelId="{F40409C9-7F6F-4BD2-B3FB-D71C76841F24}" type="presOf" srcId="{98D35FE8-0CCD-4D92-AEDF-BD5535615BEC}" destId="{55C2C1F7-58C8-4EE1-9EDC-E3AE8B02AF9C}" srcOrd="0" destOrd="0" presId="urn:microsoft.com/office/officeart/2005/8/layout/cycle2"/>
    <dgm:cxn modelId="{98ED5223-BCE9-4C8C-ACF3-7D4A63232E46}" type="presOf" srcId="{897D68C6-D019-4876-9F2C-8F7CF3E73AD0}" destId="{9151B9D5-6E3E-4856-AB1F-F8463DDE85EC}" srcOrd="0" destOrd="0" presId="urn:microsoft.com/office/officeart/2005/8/layout/cycle2"/>
    <dgm:cxn modelId="{65871C98-D337-4E5D-9EE1-AAC7F6CB06C7}" type="presOf" srcId="{1639DC21-B3F2-4E02-A591-F500E3DAAEAD}" destId="{A1363DD8-4E70-4C67-8577-5A6C0CF14B32}" srcOrd="1" destOrd="0" presId="urn:microsoft.com/office/officeart/2005/8/layout/cycle2"/>
    <dgm:cxn modelId="{FE4F60D0-BB74-4E8F-8AA6-CA422992E59C}" type="presOf" srcId="{C7C17824-4297-4CAF-87F3-8BB6A0207B15}" destId="{EEB58508-A84A-4A0B-A7CB-4D1DB4E0150F}" srcOrd="0" destOrd="0" presId="urn:microsoft.com/office/officeart/2005/8/layout/cycle2"/>
    <dgm:cxn modelId="{FEFC36DE-E203-4252-AD20-5085BF2522D2}" type="presOf" srcId="{E537D875-19BE-424B-809E-44431E552237}" destId="{47317E5A-C18E-4ECF-919E-9B3F985266A7}" srcOrd="0" destOrd="0" presId="urn:microsoft.com/office/officeart/2005/8/layout/cycle2"/>
    <dgm:cxn modelId="{62B17055-973A-40B1-8933-3FA4B6694D0D}" type="presOf" srcId="{8C1B4D3B-58F0-4179-BD6D-9313E10016E5}" destId="{002E30B2-8CF2-42B9-9C22-ECDFA04AB6BD}" srcOrd="0" destOrd="0" presId="urn:microsoft.com/office/officeart/2005/8/layout/cycle2"/>
    <dgm:cxn modelId="{E2586644-4F1D-4EFF-B8B5-521EDF6B6B22}" type="presOf" srcId="{B62A746E-3B20-4FBA-A018-A3448DDF4179}" destId="{C5DE1C87-9536-407F-9193-3FEA7952D9F2}" srcOrd="0" destOrd="0" presId="urn:microsoft.com/office/officeart/2005/8/layout/cycle2"/>
    <dgm:cxn modelId="{35EA9FAB-C999-4D5B-9A64-8C42509BD662}" type="presOf" srcId="{48DEBB79-D74F-417A-8EF6-97D2C6570B81}" destId="{D650CB67-EF7E-4FA9-8F9B-AD7F073F9E89}" srcOrd="0" destOrd="0" presId="urn:microsoft.com/office/officeart/2005/8/layout/cycle2"/>
    <dgm:cxn modelId="{19616563-D2E8-4A80-8FB5-F2459A314E03}" srcId="{E537D875-19BE-424B-809E-44431E552237}" destId="{98D35FE8-0CCD-4D92-AEDF-BD5535615BEC}" srcOrd="4" destOrd="0" parTransId="{1929B1F0-7418-4C4B-ADDB-2A9893AB6900}" sibTransId="{C7C17824-4297-4CAF-87F3-8BB6A0207B15}"/>
    <dgm:cxn modelId="{E4FC7EA7-AAFF-4E7E-954F-AE2A408CB0AB}" type="presOf" srcId="{37C3BE20-C91D-4FEF-BBFC-9AB3CB25A78B}" destId="{80B4C559-A487-465F-937B-20C95798BB45}" srcOrd="1" destOrd="0" presId="urn:microsoft.com/office/officeart/2005/8/layout/cycle2"/>
    <dgm:cxn modelId="{FEF9D036-DBF0-4BFE-8B03-1761F371C39A}" type="presOf" srcId="{1639DC21-B3F2-4E02-A591-F500E3DAAEAD}" destId="{BC0A374C-ED96-4214-8C99-D7D3D5FFC9D8}" srcOrd="0" destOrd="0" presId="urn:microsoft.com/office/officeart/2005/8/layout/cycle2"/>
    <dgm:cxn modelId="{8931C915-303B-4C09-8E4E-F0A0F47028B5}" type="presOf" srcId="{03DCFC14-1864-4452-BAB6-0D6D0B76AD32}" destId="{E1656C04-431A-43D9-8E4F-D60CB96C5D69}" srcOrd="0" destOrd="0" presId="urn:microsoft.com/office/officeart/2005/8/layout/cycle2"/>
    <dgm:cxn modelId="{E88FC8E1-2C45-4919-8CF7-BDE4F2C4987D}" type="presOf" srcId="{7C961B2A-84CB-4E13-80D1-B807EA7C73CD}" destId="{AE8104A8-5517-4EA1-9F5E-0E2CB0F7355E}" srcOrd="1" destOrd="0" presId="urn:microsoft.com/office/officeart/2005/8/layout/cycle2"/>
    <dgm:cxn modelId="{F2F54E69-421A-4F75-B14C-4DEFDD431ED9}" srcId="{E537D875-19BE-424B-809E-44431E552237}" destId="{B62A746E-3B20-4FBA-A018-A3448DDF4179}" srcOrd="3" destOrd="0" parTransId="{4EB99CF4-A108-4E9F-9601-128DC9ABDD51}" sibTransId="{7C961B2A-84CB-4E13-80D1-B807EA7C73CD}"/>
    <dgm:cxn modelId="{15B7BCAD-33B8-4648-9F2E-3622E214FF52}" type="presOf" srcId="{48DEBB79-D74F-417A-8EF6-97D2C6570B81}" destId="{E69EA723-DCA2-4043-BF21-A30A8AA366C5}" srcOrd="1" destOrd="0" presId="urn:microsoft.com/office/officeart/2005/8/layout/cycle2"/>
    <dgm:cxn modelId="{032901FF-6A82-4C68-BAD7-2CF4C89AA8D4}" srcId="{E537D875-19BE-424B-809E-44431E552237}" destId="{8C1B4D3B-58F0-4179-BD6D-9313E10016E5}" srcOrd="2" destOrd="0" parTransId="{3326DE55-CF65-4ECA-AD90-2BB6F1028F0E}" sibTransId="{37C3BE20-C91D-4FEF-BBFC-9AB3CB25A78B}"/>
    <dgm:cxn modelId="{77A78940-783C-4938-B819-7A1CBA4E8AA9}" type="presOf" srcId="{C7C17824-4297-4CAF-87F3-8BB6A0207B15}" destId="{3F664DED-8BEE-4134-A1CC-010CB10CDF55}" srcOrd="1" destOrd="0" presId="urn:microsoft.com/office/officeart/2005/8/layout/cycle2"/>
    <dgm:cxn modelId="{71B217CB-4294-46E3-AC32-0CE18C6EB4A2}" type="presOf" srcId="{7C961B2A-84CB-4E13-80D1-B807EA7C73CD}" destId="{5AEC99AB-AE63-4423-8086-3A5570CB3A90}" srcOrd="0" destOrd="0" presId="urn:microsoft.com/office/officeart/2005/8/layout/cycle2"/>
    <dgm:cxn modelId="{67961599-D7FA-4164-A3EF-33BEA4FDD1DF}" type="presOf" srcId="{37C3BE20-C91D-4FEF-BBFC-9AB3CB25A78B}" destId="{3F5A4EAF-7893-491A-BF99-544B2FAA16CF}" srcOrd="0" destOrd="0" presId="urn:microsoft.com/office/officeart/2005/8/layout/cycle2"/>
    <dgm:cxn modelId="{4E3A772B-6DA5-4AE6-BA0D-5C4C8EBA01D9}" srcId="{E537D875-19BE-424B-809E-44431E552237}" destId="{897D68C6-D019-4876-9F2C-8F7CF3E73AD0}" srcOrd="1" destOrd="0" parTransId="{8BFAF27C-BF91-491F-9334-B390C632FF83}" sibTransId="{1639DC21-B3F2-4E02-A591-F500E3DAAEAD}"/>
    <dgm:cxn modelId="{681B3E97-1A41-42F6-AFA5-BCD8015EEA82}" type="presParOf" srcId="{47317E5A-C18E-4ECF-919E-9B3F985266A7}" destId="{E1656C04-431A-43D9-8E4F-D60CB96C5D69}" srcOrd="0" destOrd="0" presId="urn:microsoft.com/office/officeart/2005/8/layout/cycle2"/>
    <dgm:cxn modelId="{4E55F54D-5067-4C6B-97A1-D879B37ED313}" type="presParOf" srcId="{47317E5A-C18E-4ECF-919E-9B3F985266A7}" destId="{D650CB67-EF7E-4FA9-8F9B-AD7F073F9E89}" srcOrd="1" destOrd="0" presId="urn:microsoft.com/office/officeart/2005/8/layout/cycle2"/>
    <dgm:cxn modelId="{8A710797-8C43-4207-95E1-F1E4272FD7BB}" type="presParOf" srcId="{D650CB67-EF7E-4FA9-8F9B-AD7F073F9E89}" destId="{E69EA723-DCA2-4043-BF21-A30A8AA366C5}" srcOrd="0" destOrd="0" presId="urn:microsoft.com/office/officeart/2005/8/layout/cycle2"/>
    <dgm:cxn modelId="{6C3D3FDD-0AF9-4865-9485-8532ABD2831F}" type="presParOf" srcId="{47317E5A-C18E-4ECF-919E-9B3F985266A7}" destId="{9151B9D5-6E3E-4856-AB1F-F8463DDE85EC}" srcOrd="2" destOrd="0" presId="urn:microsoft.com/office/officeart/2005/8/layout/cycle2"/>
    <dgm:cxn modelId="{71D7F50C-3859-42B8-AD24-0F25F7801FAC}" type="presParOf" srcId="{47317E5A-C18E-4ECF-919E-9B3F985266A7}" destId="{BC0A374C-ED96-4214-8C99-D7D3D5FFC9D8}" srcOrd="3" destOrd="0" presId="urn:microsoft.com/office/officeart/2005/8/layout/cycle2"/>
    <dgm:cxn modelId="{AE4FA1CE-EB19-476E-9669-9F7F52F712AE}" type="presParOf" srcId="{BC0A374C-ED96-4214-8C99-D7D3D5FFC9D8}" destId="{A1363DD8-4E70-4C67-8577-5A6C0CF14B32}" srcOrd="0" destOrd="0" presId="urn:microsoft.com/office/officeart/2005/8/layout/cycle2"/>
    <dgm:cxn modelId="{F670B873-093D-42A8-95B5-307082A61DF1}" type="presParOf" srcId="{47317E5A-C18E-4ECF-919E-9B3F985266A7}" destId="{002E30B2-8CF2-42B9-9C22-ECDFA04AB6BD}" srcOrd="4" destOrd="0" presId="urn:microsoft.com/office/officeart/2005/8/layout/cycle2"/>
    <dgm:cxn modelId="{9B1FE3C1-B0CA-473F-A28A-F0F0B90B1506}" type="presParOf" srcId="{47317E5A-C18E-4ECF-919E-9B3F985266A7}" destId="{3F5A4EAF-7893-491A-BF99-544B2FAA16CF}" srcOrd="5" destOrd="0" presId="urn:microsoft.com/office/officeart/2005/8/layout/cycle2"/>
    <dgm:cxn modelId="{D9ABA8F6-BA91-48F7-8F2A-EC6C84FD8F93}" type="presParOf" srcId="{3F5A4EAF-7893-491A-BF99-544B2FAA16CF}" destId="{80B4C559-A487-465F-937B-20C95798BB45}" srcOrd="0" destOrd="0" presId="urn:microsoft.com/office/officeart/2005/8/layout/cycle2"/>
    <dgm:cxn modelId="{D97D8872-45CD-459A-8404-91C280ED1433}" type="presParOf" srcId="{47317E5A-C18E-4ECF-919E-9B3F985266A7}" destId="{C5DE1C87-9536-407F-9193-3FEA7952D9F2}" srcOrd="6" destOrd="0" presId="urn:microsoft.com/office/officeart/2005/8/layout/cycle2"/>
    <dgm:cxn modelId="{B27EB1FD-CC81-47ED-98C0-26D0BD5A0534}" type="presParOf" srcId="{47317E5A-C18E-4ECF-919E-9B3F985266A7}" destId="{5AEC99AB-AE63-4423-8086-3A5570CB3A90}" srcOrd="7" destOrd="0" presId="urn:microsoft.com/office/officeart/2005/8/layout/cycle2"/>
    <dgm:cxn modelId="{152B3BE1-93B1-441E-8F26-CC0BE0A085D4}" type="presParOf" srcId="{5AEC99AB-AE63-4423-8086-3A5570CB3A90}" destId="{AE8104A8-5517-4EA1-9F5E-0E2CB0F7355E}" srcOrd="0" destOrd="0" presId="urn:microsoft.com/office/officeart/2005/8/layout/cycle2"/>
    <dgm:cxn modelId="{C2381DEF-D7E6-4137-9137-817F6FDC0793}" type="presParOf" srcId="{47317E5A-C18E-4ECF-919E-9B3F985266A7}" destId="{55C2C1F7-58C8-4EE1-9EDC-E3AE8B02AF9C}" srcOrd="8" destOrd="0" presId="urn:microsoft.com/office/officeart/2005/8/layout/cycle2"/>
    <dgm:cxn modelId="{5CC64505-D0D3-4875-83B1-350C85BED5DB}" type="presParOf" srcId="{47317E5A-C18E-4ECF-919E-9B3F985266A7}" destId="{EEB58508-A84A-4A0B-A7CB-4D1DB4E0150F}" srcOrd="9" destOrd="0" presId="urn:microsoft.com/office/officeart/2005/8/layout/cycle2"/>
    <dgm:cxn modelId="{2F4FA536-DA55-45CF-8375-6F2B013F7B22}" type="presParOf" srcId="{EEB58508-A84A-4A0B-A7CB-4D1DB4E0150F}" destId="{3F664DED-8BEE-4134-A1CC-010CB10CDF5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85E338-E17F-4F41-A4F3-EFDF021C95EB}">
      <dsp:nvSpPr>
        <dsp:cNvPr id="0" name=""/>
        <dsp:cNvSpPr/>
      </dsp:nvSpPr>
      <dsp:spPr>
        <a:xfrm>
          <a:off x="4035147" y="2904429"/>
          <a:ext cx="91440" cy="540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7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E69E6-C96C-4CD3-AA4A-F1F447474E59}">
      <dsp:nvSpPr>
        <dsp:cNvPr id="0" name=""/>
        <dsp:cNvSpPr/>
      </dsp:nvSpPr>
      <dsp:spPr>
        <a:xfrm>
          <a:off x="2944713" y="1183156"/>
          <a:ext cx="1136153" cy="5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75"/>
              </a:lnTo>
              <a:lnTo>
                <a:pt x="1136153" y="368475"/>
              </a:lnTo>
              <a:lnTo>
                <a:pt x="1136153" y="540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B00B1-D185-419E-99F1-23DCC46E6B34}">
      <dsp:nvSpPr>
        <dsp:cNvPr id="0" name=""/>
        <dsp:cNvSpPr/>
      </dsp:nvSpPr>
      <dsp:spPr>
        <a:xfrm>
          <a:off x="1762839" y="2904429"/>
          <a:ext cx="91440" cy="540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7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BCE92-531E-41A6-959F-2DFE745BB119}">
      <dsp:nvSpPr>
        <dsp:cNvPr id="0" name=""/>
        <dsp:cNvSpPr/>
      </dsp:nvSpPr>
      <dsp:spPr>
        <a:xfrm>
          <a:off x="1808559" y="1183156"/>
          <a:ext cx="1136153" cy="540705"/>
        </a:xfrm>
        <a:custGeom>
          <a:avLst/>
          <a:gdLst/>
          <a:ahLst/>
          <a:cxnLst/>
          <a:rect l="0" t="0" r="0" b="0"/>
          <a:pathLst>
            <a:path>
              <a:moveTo>
                <a:pt x="1136153" y="0"/>
              </a:moveTo>
              <a:lnTo>
                <a:pt x="1136153" y="368475"/>
              </a:lnTo>
              <a:lnTo>
                <a:pt x="0" y="368475"/>
              </a:lnTo>
              <a:lnTo>
                <a:pt x="0" y="540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27951-A935-4B11-8CE0-33025422E214}">
      <dsp:nvSpPr>
        <dsp:cNvPr id="0" name=""/>
        <dsp:cNvSpPr/>
      </dsp:nvSpPr>
      <dsp:spPr>
        <a:xfrm>
          <a:off x="2015132" y="2588"/>
          <a:ext cx="1859160" cy="1180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C1DEF-1F47-4D87-920C-C2723A95E825}">
      <dsp:nvSpPr>
        <dsp:cNvPr id="0" name=""/>
        <dsp:cNvSpPr/>
      </dsp:nvSpPr>
      <dsp:spPr>
        <a:xfrm>
          <a:off x="2221706" y="198833"/>
          <a:ext cx="1859160" cy="11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12 mobilności</a:t>
          </a:r>
          <a:endParaRPr lang="en-GB" sz="2300" kern="1200" dirty="0"/>
        </a:p>
      </dsp:txBody>
      <dsp:txXfrm>
        <a:off x="2221706" y="198833"/>
        <a:ext cx="1859160" cy="1180567"/>
      </dsp:txXfrm>
    </dsp:sp>
    <dsp:sp modelId="{18E424EC-E0DE-41AC-8D06-7D9D982C942D}">
      <dsp:nvSpPr>
        <dsp:cNvPr id="0" name=""/>
        <dsp:cNvSpPr/>
      </dsp:nvSpPr>
      <dsp:spPr>
        <a:xfrm>
          <a:off x="878978" y="1723862"/>
          <a:ext cx="1859160" cy="1180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98433-BFFF-474B-99C3-30DBFB3FB106}">
      <dsp:nvSpPr>
        <dsp:cNvPr id="0" name=""/>
        <dsp:cNvSpPr/>
      </dsp:nvSpPr>
      <dsp:spPr>
        <a:xfrm>
          <a:off x="1085552" y="1920106"/>
          <a:ext cx="1859160" cy="11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9 kursów</a:t>
          </a:r>
          <a:endParaRPr lang="en-GB" sz="2300" kern="1200" dirty="0"/>
        </a:p>
      </dsp:txBody>
      <dsp:txXfrm>
        <a:off x="1085552" y="1920106"/>
        <a:ext cx="1859160" cy="1180567"/>
      </dsp:txXfrm>
    </dsp:sp>
    <dsp:sp modelId="{57E482C0-86A5-4FC3-A2FB-3032A9A1549A}">
      <dsp:nvSpPr>
        <dsp:cNvPr id="0" name=""/>
        <dsp:cNvSpPr/>
      </dsp:nvSpPr>
      <dsp:spPr>
        <a:xfrm>
          <a:off x="878978" y="3445135"/>
          <a:ext cx="1859160" cy="1180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8EEEC-DD70-4E75-9138-9B55B1BC7E13}">
      <dsp:nvSpPr>
        <dsp:cNvPr id="0" name=""/>
        <dsp:cNvSpPr/>
      </dsp:nvSpPr>
      <dsp:spPr>
        <a:xfrm>
          <a:off x="1085552" y="3641379"/>
          <a:ext cx="1859160" cy="11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Malta, Niemcy, Francja, UK</a:t>
          </a:r>
          <a:endParaRPr lang="en-GB" sz="2300" kern="1200" dirty="0"/>
        </a:p>
      </dsp:txBody>
      <dsp:txXfrm>
        <a:off x="1085552" y="3641379"/>
        <a:ext cx="1859160" cy="1180567"/>
      </dsp:txXfrm>
    </dsp:sp>
    <dsp:sp modelId="{AB67BA99-6081-4714-BF37-B1A55147D2CF}">
      <dsp:nvSpPr>
        <dsp:cNvPr id="0" name=""/>
        <dsp:cNvSpPr/>
      </dsp:nvSpPr>
      <dsp:spPr>
        <a:xfrm>
          <a:off x="3151286" y="1723862"/>
          <a:ext cx="1859160" cy="1180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51AD7-5EA5-4BD3-AAF1-C1025E902132}">
      <dsp:nvSpPr>
        <dsp:cNvPr id="0" name=""/>
        <dsp:cNvSpPr/>
      </dsp:nvSpPr>
      <dsp:spPr>
        <a:xfrm>
          <a:off x="3357860" y="1920106"/>
          <a:ext cx="1859160" cy="11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3 </a:t>
          </a:r>
          <a:r>
            <a:rPr lang="pl-PL" sz="2300" kern="1200" dirty="0" err="1" smtClean="0"/>
            <a:t>job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shadowing</a:t>
          </a:r>
          <a:r>
            <a:rPr lang="pl-PL" sz="2300" kern="1200" dirty="0" smtClean="0"/>
            <a:t> </a:t>
          </a:r>
          <a:endParaRPr lang="en-GB" sz="2300" kern="1200" dirty="0"/>
        </a:p>
      </dsp:txBody>
      <dsp:txXfrm>
        <a:off x="3357860" y="1920106"/>
        <a:ext cx="1859160" cy="1180567"/>
      </dsp:txXfrm>
    </dsp:sp>
    <dsp:sp modelId="{F493FA9D-A6E1-4F43-A1ED-50AC744AE05E}">
      <dsp:nvSpPr>
        <dsp:cNvPr id="0" name=""/>
        <dsp:cNvSpPr/>
      </dsp:nvSpPr>
      <dsp:spPr>
        <a:xfrm>
          <a:off x="3151286" y="3445135"/>
          <a:ext cx="1859160" cy="1180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56ABE-0F84-4763-B2C9-9A83E67927E1}">
      <dsp:nvSpPr>
        <dsp:cNvPr id="0" name=""/>
        <dsp:cNvSpPr/>
      </dsp:nvSpPr>
      <dsp:spPr>
        <a:xfrm>
          <a:off x="3357860" y="3641379"/>
          <a:ext cx="1859160" cy="1180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Włochy</a:t>
          </a:r>
          <a:endParaRPr lang="en-GB" sz="2300" kern="1200" dirty="0"/>
        </a:p>
      </dsp:txBody>
      <dsp:txXfrm>
        <a:off x="3357860" y="3641379"/>
        <a:ext cx="1859160" cy="11805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56C04-431A-43D9-8E4F-D60CB96C5D69}">
      <dsp:nvSpPr>
        <dsp:cNvPr id="0" name=""/>
        <dsp:cNvSpPr/>
      </dsp:nvSpPr>
      <dsp:spPr>
        <a:xfrm>
          <a:off x="3087343" y="1722"/>
          <a:ext cx="1890210" cy="18902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5. Trwałe efekty podnoszące jakość kształcenia</a:t>
          </a:r>
          <a:endParaRPr lang="en-GB" sz="1800" b="1" kern="1200" dirty="0"/>
        </a:p>
      </dsp:txBody>
      <dsp:txXfrm>
        <a:off x="3087343" y="1722"/>
        <a:ext cx="1890210" cy="1890210"/>
      </dsp:txXfrm>
    </dsp:sp>
    <dsp:sp modelId="{D650CB67-EF7E-4FA9-8F9B-AD7F073F9E89}">
      <dsp:nvSpPr>
        <dsp:cNvPr id="0" name=""/>
        <dsp:cNvSpPr/>
      </dsp:nvSpPr>
      <dsp:spPr>
        <a:xfrm rot="2160000">
          <a:off x="4918092" y="1454270"/>
          <a:ext cx="503640" cy="637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 rot="2160000">
        <a:off x="4918092" y="1454270"/>
        <a:ext cx="503640" cy="637945"/>
      </dsp:txXfrm>
    </dsp:sp>
    <dsp:sp modelId="{9151B9D5-6E3E-4856-AB1F-F8463DDE85EC}">
      <dsp:nvSpPr>
        <dsp:cNvPr id="0" name=""/>
        <dsp:cNvSpPr/>
      </dsp:nvSpPr>
      <dsp:spPr>
        <a:xfrm>
          <a:off x="5385335" y="1671311"/>
          <a:ext cx="1890210" cy="18902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1.Przygotowanie  kulturowo językowe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5385335" y="1671311"/>
        <a:ext cx="1890210" cy="1890210"/>
      </dsp:txXfrm>
    </dsp:sp>
    <dsp:sp modelId="{BC0A374C-ED96-4214-8C99-D7D3D5FFC9D8}">
      <dsp:nvSpPr>
        <dsp:cNvPr id="0" name=""/>
        <dsp:cNvSpPr/>
      </dsp:nvSpPr>
      <dsp:spPr>
        <a:xfrm rot="6480000">
          <a:off x="5644147" y="3634613"/>
          <a:ext cx="503640" cy="637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 rot="6480000">
        <a:off x="5644147" y="3634613"/>
        <a:ext cx="503640" cy="637945"/>
      </dsp:txXfrm>
    </dsp:sp>
    <dsp:sp modelId="{002E30B2-8CF2-42B9-9C22-ECDFA04AB6BD}">
      <dsp:nvSpPr>
        <dsp:cNvPr id="0" name=""/>
        <dsp:cNvSpPr/>
      </dsp:nvSpPr>
      <dsp:spPr>
        <a:xfrm>
          <a:off x="4507580" y="4372763"/>
          <a:ext cx="1890210" cy="18902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2.Uczestnictwo w kursach i </a:t>
          </a:r>
          <a:r>
            <a:rPr lang="pl-PL" sz="1600" b="1" kern="1200" dirty="0" err="1" smtClean="0"/>
            <a:t>job</a:t>
          </a:r>
          <a:r>
            <a:rPr lang="pl-PL" sz="1600" b="1" kern="1200" dirty="0" smtClean="0"/>
            <a:t> </a:t>
          </a:r>
          <a:r>
            <a:rPr lang="pl-PL" sz="1600" b="1" kern="1200" dirty="0" err="1" smtClean="0"/>
            <a:t>shadoing’u</a:t>
          </a:r>
          <a:endParaRPr lang="en-GB" sz="1600" b="1" kern="1200" dirty="0"/>
        </a:p>
      </dsp:txBody>
      <dsp:txXfrm>
        <a:off x="4507580" y="4372763"/>
        <a:ext cx="1890210" cy="1890210"/>
      </dsp:txXfrm>
    </dsp:sp>
    <dsp:sp modelId="{3F5A4EAF-7893-491A-BF99-544B2FAA16CF}">
      <dsp:nvSpPr>
        <dsp:cNvPr id="0" name=""/>
        <dsp:cNvSpPr/>
      </dsp:nvSpPr>
      <dsp:spPr>
        <a:xfrm rot="10800000">
          <a:off x="3794881" y="4998895"/>
          <a:ext cx="503640" cy="637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 rot="10800000">
        <a:off x="3794881" y="4998895"/>
        <a:ext cx="503640" cy="637945"/>
      </dsp:txXfrm>
    </dsp:sp>
    <dsp:sp modelId="{C5DE1C87-9536-407F-9193-3FEA7952D9F2}">
      <dsp:nvSpPr>
        <dsp:cNvPr id="0" name=""/>
        <dsp:cNvSpPr/>
      </dsp:nvSpPr>
      <dsp:spPr>
        <a:xfrm>
          <a:off x="1667105" y="4372763"/>
          <a:ext cx="1890210" cy="18902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3.Upowszechnianie</a:t>
          </a:r>
          <a:endParaRPr lang="en-GB" sz="1600" b="1" kern="1200" dirty="0"/>
        </a:p>
      </dsp:txBody>
      <dsp:txXfrm>
        <a:off x="1667105" y="4372763"/>
        <a:ext cx="1890210" cy="1890210"/>
      </dsp:txXfrm>
    </dsp:sp>
    <dsp:sp modelId="{5AEC99AB-AE63-4423-8086-3A5570CB3A90}">
      <dsp:nvSpPr>
        <dsp:cNvPr id="0" name=""/>
        <dsp:cNvSpPr/>
      </dsp:nvSpPr>
      <dsp:spPr>
        <a:xfrm rot="15120000">
          <a:off x="1925918" y="3661725"/>
          <a:ext cx="503640" cy="637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 rot="15120000">
        <a:off x="1925918" y="3661725"/>
        <a:ext cx="503640" cy="637945"/>
      </dsp:txXfrm>
    </dsp:sp>
    <dsp:sp modelId="{55C2C1F7-58C8-4EE1-9EDC-E3AE8B02AF9C}">
      <dsp:nvSpPr>
        <dsp:cNvPr id="0" name=""/>
        <dsp:cNvSpPr/>
      </dsp:nvSpPr>
      <dsp:spPr>
        <a:xfrm>
          <a:off x="789350" y="1671311"/>
          <a:ext cx="1890210" cy="189021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4. Wdrożenie rozwiązań</a:t>
          </a:r>
          <a:endParaRPr lang="en-GB" sz="1800" b="1" kern="1200" dirty="0"/>
        </a:p>
      </dsp:txBody>
      <dsp:txXfrm>
        <a:off x="789350" y="1671311"/>
        <a:ext cx="1890210" cy="1890210"/>
      </dsp:txXfrm>
    </dsp:sp>
    <dsp:sp modelId="{EEB58508-A84A-4A0B-A7CB-4D1DB4E0150F}">
      <dsp:nvSpPr>
        <dsp:cNvPr id="0" name=""/>
        <dsp:cNvSpPr/>
      </dsp:nvSpPr>
      <dsp:spPr>
        <a:xfrm rot="19440000">
          <a:off x="2620100" y="1471027"/>
          <a:ext cx="503640" cy="637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/>
        </a:p>
      </dsp:txBody>
      <dsp:txXfrm rot="19440000">
        <a:off x="2620100" y="1471027"/>
        <a:ext cx="503640" cy="637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824781-2DA2-4CFE-8CEA-202602BF08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D7C85-ED3B-4603-A1DC-34BF1080E19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C310-7A3C-45AF-A477-52E14EF67470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1D36A-F76A-4EC3-B8CB-5F1FEA834F37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1D36A-F76A-4EC3-B8CB-5F1FEA834F37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1D36A-F76A-4EC3-B8CB-5F1FEA834F37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1D36A-F76A-4EC3-B8CB-5F1FEA834F37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124744"/>
            <a:ext cx="7620000" cy="1567706"/>
          </a:xfrm>
        </p:spPr>
        <p:txBody>
          <a:bodyPr/>
          <a:lstStyle/>
          <a:p>
            <a:pPr algn="ctr"/>
            <a:r>
              <a:rPr lang="pl-PL" sz="1800" b="1" dirty="0" smtClean="0">
                <a:solidFill>
                  <a:srgbClr val="002060"/>
                </a:solidFill>
              </a:rPr>
              <a:t>Projekt:</a:t>
            </a:r>
            <a:r>
              <a:rPr lang="pl-PL" sz="2800" b="1" dirty="0" smtClean="0">
                <a:solidFill>
                  <a:srgbClr val="002060"/>
                </a:solidFill>
              </a:rPr>
              <a:t/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2800" b="1" dirty="0" smtClean="0"/>
              <a:t>"Inwestycja w kwalifikacje kadry kluczem do jakości pracy szkoły"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767736" y="3356992"/>
            <a:ext cx="2376264" cy="864096"/>
          </a:xfrm>
        </p:spPr>
        <p:txBody>
          <a:bodyPr/>
          <a:lstStyle/>
          <a:p>
            <a:pPr algn="ctr"/>
            <a:r>
              <a:rPr lang="pl-PL" sz="2000" dirty="0" smtClean="0"/>
              <a:t>Centrum Edukacji w Zabrzu</a:t>
            </a:r>
            <a:endParaRPr lang="en-US" sz="2000" dirty="0"/>
          </a:p>
          <a:p>
            <a:pPr algn="ctr"/>
            <a:endParaRPr lang="ru-RU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99792" y="620688"/>
            <a:ext cx="416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Mobilność Kadry Edukacji Szkolnej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6" name="Obraz 5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1907704" cy="544919"/>
          </a:xfrm>
          <a:prstGeom prst="rect">
            <a:avLst/>
          </a:prstGeom>
        </p:spPr>
      </p:pic>
      <p:pic>
        <p:nvPicPr>
          <p:cNvPr id="9" name="Obraz 8" descr="c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357166"/>
            <a:ext cx="792088" cy="87381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51520" y="292494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Brush Script MT" pitchFamily="66" charset="0"/>
              </a:rPr>
              <a:t>„Erasmus+ KA1 – praktyczna realizacja projektu”</a:t>
            </a:r>
            <a:endParaRPr lang="en-GB" sz="36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55576" y="4869160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solidFill>
                  <a:srgbClr val="002060"/>
                </a:solidFill>
              </a:rPr>
              <a:t>Konferencja </a:t>
            </a:r>
            <a:r>
              <a:rPr lang="pl-PL" sz="1800" dirty="0" smtClean="0">
                <a:solidFill>
                  <a:srgbClr val="002060"/>
                </a:solidFill>
              </a:rPr>
              <a:t>16.06.2021 </a:t>
            </a:r>
            <a:r>
              <a:rPr lang="pl-PL" sz="1800" dirty="0" smtClean="0">
                <a:solidFill>
                  <a:srgbClr val="002060"/>
                </a:solidFill>
              </a:rPr>
              <a:t>r.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79512" y="565767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Projekt współfinansowany w ramach programu Unii Europejskiej Erasmus+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  <p:bldP spid="5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18457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>
                <a:solidFill>
                  <a:srgbClr val="002060"/>
                </a:solidFill>
              </a:rPr>
              <a:t>Kursy językowo – metodyczny j. angielski:</a:t>
            </a:r>
          </a:p>
          <a:p>
            <a:pPr algn="r">
              <a:buNone/>
            </a:pPr>
            <a:r>
              <a:rPr lang="pl-PL" sz="2400" b="1" dirty="0" err="1" smtClean="0"/>
              <a:t>Executive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Training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Institute</a:t>
            </a:r>
            <a:r>
              <a:rPr lang="pl-PL" sz="2400" b="1" dirty="0" smtClean="0"/>
              <a:t> Ltd</a:t>
            </a:r>
            <a:r>
              <a:rPr lang="en-US" sz="2400" b="1" dirty="0" smtClean="0"/>
              <a:t>., Malta</a:t>
            </a:r>
            <a:r>
              <a:rPr lang="pl-PL" sz="2400" b="1" dirty="0" smtClean="0"/>
              <a:t>,</a:t>
            </a:r>
          </a:p>
          <a:p>
            <a:pPr algn="r">
              <a:buNone/>
            </a:pPr>
            <a:r>
              <a:rPr lang="pl-PL" sz="2400" b="1" dirty="0" smtClean="0"/>
              <a:t>ESE </a:t>
            </a:r>
            <a:r>
              <a:rPr lang="pl-PL" sz="2400" b="1" dirty="0" err="1" smtClean="0"/>
              <a:t>Building</a:t>
            </a:r>
            <a:r>
              <a:rPr lang="pl-PL" sz="2400" b="1" dirty="0" smtClean="0"/>
              <a:t>, </a:t>
            </a:r>
            <a:r>
              <a:rPr lang="pl-PL" sz="2400" b="1" dirty="0" err="1" smtClean="0"/>
              <a:t>Paceville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Avenue</a:t>
            </a:r>
            <a:r>
              <a:rPr lang="pl-PL" sz="2400" b="1" dirty="0" smtClean="0"/>
              <a:t>,</a:t>
            </a:r>
            <a:r>
              <a:rPr lang="en-US" sz="2400" b="1" dirty="0" smtClean="0"/>
              <a:t> </a:t>
            </a:r>
            <a:endParaRPr lang="pl-PL" sz="2400" b="1" dirty="0" smtClean="0"/>
          </a:p>
          <a:p>
            <a:pPr algn="r">
              <a:buNone/>
            </a:pPr>
            <a:r>
              <a:rPr lang="pl-PL" sz="2400" b="1" dirty="0" smtClean="0"/>
              <a:t>STJ 3103 </a:t>
            </a:r>
            <a:r>
              <a:rPr lang="pl-PL" sz="2400" b="1" dirty="0" err="1" smtClean="0"/>
              <a:t>St.Julian’s</a:t>
            </a:r>
            <a:endParaRPr lang="pl-PL" sz="3600" dirty="0" smtClean="0"/>
          </a:p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1 mobilność:</a:t>
            </a:r>
          </a:p>
          <a:p>
            <a:pPr>
              <a:buNone/>
            </a:pPr>
            <a:r>
              <a:rPr lang="pl-PL" dirty="0" smtClean="0"/>
              <a:t>Nauczyciel j. angielskiego - mobilność:</a:t>
            </a:r>
          </a:p>
          <a:p>
            <a:pPr>
              <a:buNone/>
            </a:pPr>
            <a:r>
              <a:rPr lang="pl-PL" dirty="0" smtClean="0"/>
              <a:t> Doskonalenie języka angielskiego i metodyki jego nauczania </a:t>
            </a:r>
          </a:p>
          <a:p>
            <a:pPr>
              <a:buNone/>
            </a:pPr>
            <a:r>
              <a:rPr lang="pl-PL" dirty="0" smtClean="0"/>
              <a:t>	 </a:t>
            </a:r>
            <a:endParaRPr lang="en-GB" dirty="0"/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899591" y="219075"/>
            <a:ext cx="806343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Mobilności: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az 3" descr="E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2491087" cy="11521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18457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>
                <a:solidFill>
                  <a:srgbClr val="002060"/>
                </a:solidFill>
              </a:rPr>
              <a:t>Job </a:t>
            </a:r>
            <a:r>
              <a:rPr lang="pl-PL" b="1" dirty="0" err="1" smtClean="0">
                <a:solidFill>
                  <a:srgbClr val="002060"/>
                </a:solidFill>
              </a:rPr>
              <a:t>shadowing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</a:p>
          <a:p>
            <a:pPr algn="r">
              <a:buNone/>
            </a:pPr>
            <a:r>
              <a:rPr lang="pl-PL" sz="2400" b="1" dirty="0" err="1" smtClean="0"/>
              <a:t>Berufskolleg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am</a:t>
            </a:r>
            <a:r>
              <a:rPr lang="pl-PL" sz="2400" b="1" dirty="0" smtClean="0"/>
              <a:t> Haspel,</a:t>
            </a:r>
          </a:p>
          <a:p>
            <a:pPr algn="r">
              <a:buNone/>
            </a:pPr>
            <a:r>
              <a:rPr lang="pl-PL" sz="2400" b="1" dirty="0" err="1" smtClean="0"/>
              <a:t>Haspeler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Strasse</a:t>
            </a:r>
            <a:r>
              <a:rPr lang="pl-PL" sz="2400" b="1" dirty="0" smtClean="0"/>
              <a:t> 24 </a:t>
            </a:r>
          </a:p>
          <a:p>
            <a:pPr algn="r">
              <a:buNone/>
            </a:pPr>
            <a:r>
              <a:rPr lang="pl-PL" sz="2400" b="1" dirty="0" smtClean="0"/>
              <a:t>42285 </a:t>
            </a:r>
            <a:r>
              <a:rPr lang="pl-PL" sz="2400" b="1" dirty="0" err="1" smtClean="0"/>
              <a:t>Wuppeertal</a:t>
            </a:r>
            <a:r>
              <a:rPr lang="pl-PL" sz="2400" b="1" dirty="0" smtClean="0"/>
              <a:t>, Niemcy</a:t>
            </a:r>
            <a:endParaRPr lang="pl-PL" sz="3600" dirty="0" smtClean="0"/>
          </a:p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4 mobilność:</a:t>
            </a:r>
          </a:p>
          <a:p>
            <a:pPr>
              <a:buNone/>
            </a:pPr>
            <a:r>
              <a:rPr lang="pl-PL" dirty="0" smtClean="0"/>
              <a:t>Obserwacja pracy nauczycieli uczących przedmioty: matematyka, informatyka, </a:t>
            </a:r>
            <a:r>
              <a:rPr lang="pl-PL" dirty="0" err="1" smtClean="0"/>
              <a:t>j.niemiecki</a:t>
            </a:r>
            <a:r>
              <a:rPr lang="pl-PL" dirty="0" smtClean="0"/>
              <a:t>, historia, </a:t>
            </a:r>
            <a:r>
              <a:rPr lang="pl-PL" dirty="0" err="1" smtClean="0"/>
              <a:t>wos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 </a:t>
            </a:r>
            <a:endParaRPr lang="en-GB" dirty="0"/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899591" y="219075"/>
            <a:ext cx="806343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Mobilności: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berufskolleg am Hasp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85926"/>
            <a:ext cx="4059650" cy="142876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7488832" cy="864096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 </a:t>
            </a: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</a:rPr>
              <a:t>Wzrost kompetencji: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051720" y="1484784"/>
            <a:ext cx="70922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kulturowych i językowych,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organizacyjnych, jeśli chodzi o narzędzia i metody nauczania,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ICT w edukacji,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inicjatywności i kreatywności,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przedsiębiorczości,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świadomości kulturowej,</a:t>
            </a:r>
          </a:p>
          <a:p>
            <a:pPr algn="l">
              <a:buFontTx/>
              <a:buChar char="-"/>
            </a:pPr>
            <a:endParaRPr lang="en-GB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77677"/>
          </a:xfrm>
        </p:spPr>
        <p:txBody>
          <a:bodyPr/>
          <a:lstStyle/>
          <a:p>
            <a:pPr algn="ctr"/>
            <a:r>
              <a:rPr lang="pl-PL" sz="4000" b="1" dirty="0" smtClean="0"/>
              <a:t>Certyfikaty</a:t>
            </a:r>
            <a:endParaRPr lang="en-GB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184576"/>
          </a:xfrm>
        </p:spPr>
        <p:txBody>
          <a:bodyPr/>
          <a:lstStyle/>
          <a:p>
            <a:pPr algn="r">
              <a:buNone/>
            </a:pPr>
            <a:r>
              <a:rPr lang="pl-PL" dirty="0" smtClean="0"/>
              <a:t>	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pl-PL" sz="2400" b="1" dirty="0" smtClean="0"/>
          </a:p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/>
              <a:t>	 </a:t>
            </a:r>
            <a:endParaRPr lang="en-GB" dirty="0"/>
          </a:p>
        </p:txBody>
      </p:sp>
      <p:pic>
        <p:nvPicPr>
          <p:cNvPr id="9" name="Obraz 8" descr="CCI_0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7" y="857231"/>
            <a:ext cx="2504281" cy="3571901"/>
          </a:xfrm>
          <a:prstGeom prst="rect">
            <a:avLst/>
          </a:prstGeom>
        </p:spPr>
      </p:pic>
      <p:pic>
        <p:nvPicPr>
          <p:cNvPr id="10" name="Obraz 9" descr="CCI_0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143248"/>
            <a:ext cx="2504280" cy="3571900"/>
          </a:xfrm>
          <a:prstGeom prst="rect">
            <a:avLst/>
          </a:prstGeom>
        </p:spPr>
      </p:pic>
      <p:pic>
        <p:nvPicPr>
          <p:cNvPr id="11" name="Obraz 10" descr="CCI_00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660609" y="483003"/>
            <a:ext cx="2761051" cy="393813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CI_0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3005120" cy="4286256"/>
          </a:xfrm>
          <a:prstGeom prst="rect">
            <a:avLst/>
          </a:prstGeom>
        </p:spPr>
      </p:pic>
      <p:pic>
        <p:nvPicPr>
          <p:cNvPr id="5" name="Obraz 4" descr="CCI_00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68033" y="789761"/>
            <a:ext cx="3332788" cy="4753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77677"/>
          </a:xfrm>
        </p:spPr>
        <p:txBody>
          <a:bodyPr/>
          <a:lstStyle/>
          <a:p>
            <a:pPr algn="ctr"/>
            <a:r>
              <a:rPr lang="pl-PL" sz="4000" b="1" dirty="0" err="1" smtClean="0"/>
              <a:t>Europass</a:t>
            </a:r>
            <a:r>
              <a:rPr lang="pl-PL" sz="4000" b="1" dirty="0" smtClean="0"/>
              <a:t> Mobilności</a:t>
            </a:r>
            <a:endParaRPr lang="en-GB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184576"/>
          </a:xfrm>
        </p:spPr>
        <p:txBody>
          <a:bodyPr/>
          <a:lstStyle/>
          <a:p>
            <a:pPr algn="r">
              <a:buNone/>
            </a:pPr>
            <a:r>
              <a:rPr lang="pl-PL" dirty="0" smtClean="0"/>
              <a:t>	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pl-PL" sz="2400" b="1" dirty="0" smtClean="0"/>
          </a:p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/>
              <a:t>	 </a:t>
            </a:r>
            <a:endParaRPr lang="en-GB" dirty="0"/>
          </a:p>
        </p:txBody>
      </p:sp>
      <p:pic>
        <p:nvPicPr>
          <p:cNvPr id="6" name="Obraz 5" descr="CCI_0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3155377" cy="4500570"/>
          </a:xfrm>
          <a:prstGeom prst="rect">
            <a:avLst/>
          </a:prstGeom>
        </p:spPr>
      </p:pic>
      <p:pic>
        <p:nvPicPr>
          <p:cNvPr id="7" name="Obraz 6" descr="CCI_00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3155393" cy="450059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184576"/>
          </a:xfrm>
        </p:spPr>
        <p:txBody>
          <a:bodyPr/>
          <a:lstStyle/>
          <a:p>
            <a:pPr algn="r">
              <a:buNone/>
            </a:pPr>
            <a:r>
              <a:rPr lang="pl-PL" dirty="0" smtClean="0"/>
              <a:t>	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pl-PL" sz="2400" b="1" dirty="0" smtClean="0"/>
          </a:p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/>
              <a:t>	 </a:t>
            </a:r>
            <a:endParaRPr lang="en-GB" dirty="0"/>
          </a:p>
        </p:txBody>
      </p:sp>
      <p:pic>
        <p:nvPicPr>
          <p:cNvPr id="7" name="Obraz 6" descr="20150712_12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22" y="0"/>
            <a:ext cx="6715124" cy="3357562"/>
          </a:xfrm>
          <a:prstGeom prst="rect">
            <a:avLst/>
          </a:prstGeom>
        </p:spPr>
      </p:pic>
      <p:pic>
        <p:nvPicPr>
          <p:cNvPr id="9" name="Obraz 8" descr="20180802_144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357562"/>
            <a:ext cx="6223002" cy="350043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20190726_171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2198" cy="3415611"/>
          </a:xfrm>
          <a:prstGeom prst="rect">
            <a:avLst/>
          </a:prstGeom>
        </p:spPr>
      </p:pic>
      <p:pic>
        <p:nvPicPr>
          <p:cNvPr id="7" name="Obraz 6" descr="20190725_215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161101"/>
            <a:ext cx="6572264" cy="369689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90723_111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8990" cy="2643182"/>
          </a:xfrm>
          <a:prstGeom prst="rect">
            <a:avLst/>
          </a:prstGeom>
        </p:spPr>
      </p:pic>
      <p:pic>
        <p:nvPicPr>
          <p:cNvPr id="5" name="Obraz 4" descr="20190724_214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2652118"/>
          </a:xfrm>
          <a:prstGeom prst="rect">
            <a:avLst/>
          </a:prstGeom>
        </p:spPr>
      </p:pic>
      <p:pic>
        <p:nvPicPr>
          <p:cNvPr id="6" name="Obraz 5" descr="IMG-20190804-WA0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2714620"/>
            <a:ext cx="5214974" cy="391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90723_161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873627" cy="2741415"/>
          </a:xfrm>
          <a:prstGeom prst="rect">
            <a:avLst/>
          </a:prstGeom>
        </p:spPr>
      </p:pic>
      <p:pic>
        <p:nvPicPr>
          <p:cNvPr id="5" name="Obraz 4" descr="IMG-20190731-WA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4429156" cy="3321868"/>
          </a:xfrm>
          <a:prstGeom prst="rect">
            <a:avLst/>
          </a:prstGeom>
        </p:spPr>
      </p:pic>
      <p:pic>
        <p:nvPicPr>
          <p:cNvPr id="7" name="Obraz 6" descr="20190723_081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714356"/>
            <a:ext cx="3555993" cy="2000246"/>
          </a:xfrm>
          <a:prstGeom prst="rect">
            <a:avLst/>
          </a:prstGeom>
        </p:spPr>
      </p:pic>
      <p:pic>
        <p:nvPicPr>
          <p:cNvPr id="8" name="Obraz 7" descr="20190725_1855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571876"/>
            <a:ext cx="3643306" cy="204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6934200" cy="514955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pl-PL" altLang="ko-KR" sz="1600" dirty="0" smtClean="0">
                <a:latin typeface="Verdana" pitchFamily="34" charset="0"/>
                <a:ea typeface="굴림" charset="-127"/>
              </a:rPr>
              <a:t> </a:t>
            </a: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altLang="ko-KR" sz="1600" dirty="0" smtClean="0">
                <a:solidFill>
                  <a:srgbClr val="002060"/>
                </a:solidFill>
                <a:latin typeface="Verdana" pitchFamily="34" charset="0"/>
                <a:ea typeface="굴림" charset="-127"/>
              </a:rPr>
              <a:t>Kursie językowo – metodycznym j. angielski</a:t>
            </a:r>
          </a:p>
          <a:p>
            <a:pPr>
              <a:lnSpc>
                <a:spcPct val="80000"/>
              </a:lnSpc>
              <a:buNone/>
            </a:pPr>
            <a:r>
              <a:rPr lang="pl-PL" altLang="ko-KR" sz="1600" dirty="0" smtClean="0">
                <a:latin typeface="Verdana" pitchFamily="34" charset="0"/>
                <a:ea typeface="굴림" charset="-127"/>
              </a:rPr>
              <a:t>	</a:t>
            </a:r>
            <a:r>
              <a:rPr lang="pl-PL" sz="1600" dirty="0" smtClean="0">
                <a:latin typeface="Verdana" pitchFamily="34" charset="0"/>
                <a:ea typeface="굴림" charset="-127"/>
              </a:rPr>
              <a:t>innowacje nauczanie języka angielskiego – nauczyciel języka angielskiego</a:t>
            </a:r>
            <a:endParaRPr lang="pl-PL" altLang="ko-KR" sz="16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pl-PL" altLang="ko-KR" sz="16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pl-PL" sz="1600" dirty="0" smtClean="0">
                <a:solidFill>
                  <a:srgbClr val="002060"/>
                </a:solidFill>
                <a:latin typeface="Verdana" pitchFamily="34" charset="0"/>
                <a:ea typeface="굴림" charset="-127"/>
              </a:rPr>
              <a:t>Kursie językowe j. francuski i j. angielski</a:t>
            </a:r>
          </a:p>
          <a:p>
            <a:pPr>
              <a:lnSpc>
                <a:spcPct val="80000"/>
              </a:lnSpc>
              <a:buNone/>
            </a:pPr>
            <a:r>
              <a:rPr lang="pl-PL" sz="1600" dirty="0" smtClean="0">
                <a:latin typeface="Verdana" pitchFamily="34" charset="0"/>
                <a:ea typeface="굴림" charset="-127"/>
              </a:rPr>
              <a:t>	wzrost kompetencji językowych osób tworzących, koordynujących, realizujących projekty międzynarodowe – dyrektor szkoły oraz nauczyciel doradca zawodowy koordynator i opiekun szkolnych projektów POWER PMU, Erasmus+, </a:t>
            </a:r>
            <a:r>
              <a:rPr lang="pl-PL" sz="1600" dirty="0" err="1" smtClean="0">
                <a:latin typeface="Verdana" pitchFamily="34" charset="0"/>
                <a:ea typeface="굴림" charset="-127"/>
              </a:rPr>
              <a:t>Erasmu</a:t>
            </a:r>
            <a:r>
              <a:rPr lang="pl-PL" sz="1600" dirty="0" smtClean="0">
                <a:latin typeface="Verdana" pitchFamily="34" charset="0"/>
                <a:ea typeface="굴림" charset="-127"/>
              </a:rPr>
              <a:t>+ VET, Marco Alberto Ippolito, Fundacji  francuskiej SEFIR</a:t>
            </a:r>
          </a:p>
          <a:p>
            <a:pPr>
              <a:lnSpc>
                <a:spcPct val="80000"/>
              </a:lnSpc>
              <a:buNone/>
            </a:pPr>
            <a:r>
              <a:rPr lang="pl-PL" sz="1600" dirty="0" smtClean="0">
                <a:latin typeface="Verdana" pitchFamily="34" charset="0"/>
                <a:ea typeface="굴림" charset="-127"/>
              </a:rPr>
              <a:t>	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002060"/>
                </a:solidFill>
                <a:latin typeface="Verdana" pitchFamily="34" charset="0"/>
                <a:ea typeface="굴림" charset="-127"/>
              </a:rPr>
              <a:t>Kursie w zakresie TIK – techniki audio-video w dydaktyce</a:t>
            </a:r>
          </a:p>
          <a:p>
            <a:pPr>
              <a:lnSpc>
                <a:spcPct val="80000"/>
              </a:lnSpc>
              <a:buNone/>
            </a:pPr>
            <a:r>
              <a:rPr lang="pl-PL" sz="1600" dirty="0" smtClean="0">
                <a:latin typeface="Verdana" pitchFamily="34" charset="0"/>
                <a:ea typeface="굴림" charset="-127"/>
              </a:rPr>
              <a:t>	innowacyjne nauczanie z wykorzystaniem  nowoczesnych metod, narzędz</a:t>
            </a:r>
            <a:r>
              <a:rPr lang="pl-PL" sz="1600" dirty="0" smtClean="0"/>
              <a:t>i do tworzenia materiałów audio-video w dydaktyce  - nauczyciel matematyki i przedmiotów zawodowych</a:t>
            </a:r>
          </a:p>
          <a:p>
            <a:pPr>
              <a:lnSpc>
                <a:spcPct val="80000"/>
              </a:lnSpc>
              <a:buNone/>
            </a:pP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>
                <a:solidFill>
                  <a:srgbClr val="002060"/>
                </a:solidFill>
              </a:rPr>
              <a:t>Job </a:t>
            </a:r>
            <a:r>
              <a:rPr lang="pl-PL" sz="1600" dirty="0" err="1" smtClean="0">
                <a:solidFill>
                  <a:srgbClr val="002060"/>
                </a:solidFill>
              </a:rPr>
              <a:t>shadowing’u</a:t>
            </a:r>
            <a:r>
              <a:rPr lang="pl-PL" sz="1600" dirty="0" smtClean="0">
                <a:solidFill>
                  <a:srgbClr val="002060"/>
                </a:solidFill>
              </a:rPr>
              <a:t> Niemcy i Rumunia</a:t>
            </a:r>
          </a:p>
          <a:p>
            <a:pPr>
              <a:lnSpc>
                <a:spcPct val="80000"/>
              </a:lnSpc>
              <a:buNone/>
            </a:pPr>
            <a:r>
              <a:rPr lang="pl-PL" sz="1600" dirty="0" smtClean="0"/>
              <a:t>	obserwacja rozwiązań edukacyjnych stosowanych w szkole w </a:t>
            </a:r>
            <a:r>
              <a:rPr lang="pl-PL" sz="1600" dirty="0" err="1" smtClean="0"/>
              <a:t>Wupettalu</a:t>
            </a:r>
            <a:r>
              <a:rPr lang="pl-PL" sz="1600" dirty="0" smtClean="0"/>
              <a:t> (Niemcy), Konstanca (Rumunia)– transfer dobrych praktyk  - nauczyciele matematyki, informatyki, historii, </a:t>
            </a:r>
            <a:r>
              <a:rPr lang="pl-PL" sz="1600" dirty="0" err="1" smtClean="0"/>
              <a:t>wos</a:t>
            </a:r>
            <a:r>
              <a:rPr lang="pl-PL" sz="1600" dirty="0" smtClean="0"/>
              <a:t> i doradca zawodowy.</a:t>
            </a:r>
            <a:endParaRPr lang="ru-RU" sz="16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219075"/>
            <a:ext cx="8724900" cy="1121693"/>
          </a:xfrm>
        </p:spPr>
        <p:txBody>
          <a:bodyPr/>
          <a:lstStyle/>
          <a:p>
            <a:pPr algn="ctr"/>
            <a:r>
              <a:rPr lang="pl-PL" sz="3200" u="sng" dirty="0" smtClean="0">
                <a:solidFill>
                  <a:srgbClr val="002060"/>
                </a:solidFill>
              </a:rPr>
              <a:t>Europejski Plan Rozwoju Centrum Edukacji</a:t>
            </a:r>
            <a:r>
              <a:rPr lang="pl-PL" sz="3200" dirty="0" smtClean="0">
                <a:solidFill>
                  <a:srgbClr val="002060"/>
                </a:solidFill>
              </a:rPr>
              <a:t/>
            </a:r>
            <a:br>
              <a:rPr lang="pl-PL" sz="3200" dirty="0" smtClean="0">
                <a:solidFill>
                  <a:srgbClr val="002060"/>
                </a:solidFill>
              </a:rPr>
            </a:br>
            <a:r>
              <a:rPr lang="pl-PL" sz="2000" b="1" dirty="0" smtClean="0"/>
              <a:t>projektu </a:t>
            </a:r>
            <a:br>
              <a:rPr lang="pl-PL" sz="2000" b="1" dirty="0" smtClean="0"/>
            </a:br>
            <a:r>
              <a:rPr lang="pl-PL" sz="2000" b="1" dirty="0" smtClean="0"/>
              <a:t>”Inwestycja w kwalifikacje kadry kluczem do jakości pracy szkoły„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realizował następujące cele: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4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  <p:bldP spid="174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80802_094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3994" cy="3000372"/>
          </a:xfrm>
          <a:prstGeom prst="rect">
            <a:avLst/>
          </a:prstGeom>
        </p:spPr>
      </p:pic>
      <p:pic>
        <p:nvPicPr>
          <p:cNvPr id="5" name="Obraz 4" descr="20180805_205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86194" y="1500187"/>
            <a:ext cx="6857993" cy="3857621"/>
          </a:xfrm>
          <a:prstGeom prst="rect">
            <a:avLst/>
          </a:prstGeom>
        </p:spPr>
      </p:pic>
      <p:pic>
        <p:nvPicPr>
          <p:cNvPr id="6" name="Obraz 5" descr="20180810_104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71668" y="3000372"/>
            <a:ext cx="6858005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2656"/>
            <a:ext cx="4680520" cy="715962"/>
          </a:xfrm>
        </p:spPr>
        <p:txBody>
          <a:bodyPr/>
          <a:lstStyle/>
          <a:p>
            <a:r>
              <a:rPr lang="pl-PL" sz="2800" u="sng" dirty="0" smtClean="0">
                <a:solidFill>
                  <a:schemeClr val="tx1"/>
                </a:solidFill>
              </a:rPr>
              <a:t> </a:t>
            </a:r>
            <a:r>
              <a:rPr lang="pl-PL" sz="3600" b="1" u="sng" dirty="0" smtClean="0">
                <a:solidFill>
                  <a:srgbClr val="002060"/>
                </a:solidFill>
              </a:rPr>
              <a:t>Upowszechnianie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00298" y="128586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pl-PL" dirty="0" smtClean="0"/>
              <a:t> Konferencja Rady Pedagogicznej</a:t>
            </a:r>
          </a:p>
          <a:p>
            <a:pPr algn="l">
              <a:buFont typeface="Wingdings" pitchFamily="2" charset="2"/>
              <a:buChar char="ü"/>
            </a:pPr>
            <a:r>
              <a:rPr lang="pl-PL" dirty="0" smtClean="0"/>
              <a:t> Spotkania z uczniami i rodzicami</a:t>
            </a:r>
          </a:p>
          <a:p>
            <a:pPr algn="l">
              <a:buFont typeface="Wingdings" pitchFamily="2" charset="2"/>
              <a:buChar char="ü"/>
            </a:pPr>
            <a:r>
              <a:rPr lang="pl-PL" dirty="0" smtClean="0"/>
              <a:t> Konferencje</a:t>
            </a:r>
          </a:p>
          <a:p>
            <a:pPr algn="l">
              <a:buFont typeface="Wingdings" pitchFamily="2" charset="2"/>
              <a:buChar char="ü"/>
            </a:pPr>
            <a:r>
              <a:rPr lang="pl-PL" dirty="0" smtClean="0"/>
              <a:t> Szkolna strona internetowa</a:t>
            </a:r>
          </a:p>
          <a:p>
            <a:pPr algn="l">
              <a:buFont typeface="Wingdings" pitchFamily="2" charset="2"/>
              <a:buChar char="ü"/>
            </a:pPr>
            <a:r>
              <a:rPr lang="pl-PL" dirty="0" smtClean="0"/>
              <a:t> Gablota szkolna</a:t>
            </a:r>
            <a:endParaRPr lang="en-GB" dirty="0"/>
          </a:p>
        </p:txBody>
      </p:sp>
      <p:pic>
        <p:nvPicPr>
          <p:cNvPr id="6" name="Obraz 5" descr="strona ww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01008"/>
            <a:ext cx="3684835" cy="299966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77677"/>
          </a:xfrm>
        </p:spPr>
        <p:txBody>
          <a:bodyPr/>
          <a:lstStyle/>
          <a:p>
            <a:pPr algn="ctr"/>
            <a:r>
              <a:rPr lang="pl-PL" sz="4000" b="1" dirty="0" smtClean="0"/>
              <a:t>Wprowadzone rozwiązania</a:t>
            </a:r>
            <a:endParaRPr lang="en-GB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24744"/>
            <a:ext cx="8604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 smtClean="0"/>
              <a:t>Warsztaty dla młodzieży z zakresu tworzenia materiałów audio-video – przygotowanie do wyjazdu w projekcie  Ponadnarodowej Mobilności Uczniów</a:t>
            </a:r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Młodzież polska we współpracy z młodzieżą hiszpańską na wyjeździe wiosną 2020 przygotowywała 2 filmy – na tym wyjeździe wykorzystała umiejętności  poznane w trakcie warsztatów.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3990562" cy="239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4071966" cy="24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77677"/>
          </a:xfrm>
        </p:spPr>
        <p:txBody>
          <a:bodyPr/>
          <a:lstStyle/>
          <a:p>
            <a:pPr algn="ctr"/>
            <a:r>
              <a:rPr lang="pl-PL" sz="4000" b="1" dirty="0" smtClean="0"/>
              <a:t>Wprowadzone rozwiązania</a:t>
            </a:r>
            <a:endParaRPr lang="en-GB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24744"/>
            <a:ext cx="8604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Wykorzystywanie poznanych metod pracy na zajęciach z uczniami: zajęcia lekcyjne i poza lekcyjne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Zarówno metody pracy zdobyte  w ramach kursów jak i </a:t>
            </a:r>
            <a:r>
              <a:rPr lang="pl-PL" dirty="0" err="1" smtClean="0"/>
              <a:t>job</a:t>
            </a:r>
            <a:r>
              <a:rPr lang="pl-PL" dirty="0" smtClean="0"/>
              <a:t> </a:t>
            </a:r>
            <a:r>
              <a:rPr lang="pl-PL" dirty="0" err="1" smtClean="0"/>
              <a:t>shadowing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3116"/>
            <a:ext cx="4500594" cy="25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77677"/>
          </a:xfrm>
        </p:spPr>
        <p:txBody>
          <a:bodyPr/>
          <a:lstStyle/>
          <a:p>
            <a:pPr algn="ctr"/>
            <a:r>
              <a:rPr lang="pl-PL" sz="4000" b="1" dirty="0" smtClean="0"/>
              <a:t>Wprowadzone rozwiązania</a:t>
            </a:r>
            <a:endParaRPr lang="en-GB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57488" y="150017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 smtClean="0"/>
              <a:t>Stworzenie Szkolnej </a:t>
            </a:r>
          </a:p>
          <a:p>
            <a:pPr algn="l"/>
            <a:r>
              <a:rPr lang="pl-PL" dirty="0" smtClean="0"/>
              <a:t>Telewizji Internetowej Multi News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76118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Multi News/centrum-edukac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1771650" cy="21050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77677"/>
          </a:xfrm>
        </p:spPr>
        <p:txBody>
          <a:bodyPr/>
          <a:lstStyle/>
          <a:p>
            <a:pPr algn="ctr"/>
            <a:r>
              <a:rPr lang="pl-PL" sz="4000" b="1" dirty="0" smtClean="0"/>
              <a:t>Wprowadzone rozwiązania</a:t>
            </a:r>
            <a:endParaRPr lang="en-GB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19675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 smtClean="0"/>
              <a:t>Koordynacja i pomoc w organizacji projektów w których wykorzystywany jest język francuski, angielski i niemiecki:</a:t>
            </a:r>
          </a:p>
          <a:p>
            <a:pPr algn="l"/>
            <a:endParaRPr lang="pl-PL" dirty="0" smtClean="0"/>
          </a:p>
          <a:p>
            <a:pPr algn="l">
              <a:buFont typeface="Wingdings" pitchFamily="2" charset="2"/>
              <a:buChar char="ü"/>
            </a:pPr>
            <a:r>
              <a:rPr lang="pl-PL" sz="2000" dirty="0" smtClean="0"/>
              <a:t> POWER VET </a:t>
            </a:r>
            <a:r>
              <a:rPr lang="pl-PL" sz="2000" i="1" dirty="0" smtClean="0"/>
              <a:t>„Rzeczywistość zawodowa w Hiszpanii” – j. francuski, j. angielski</a:t>
            </a:r>
            <a:endParaRPr lang="pl-PL" sz="2000" b="1" i="1" dirty="0" smtClean="0"/>
          </a:p>
          <a:p>
            <a:pPr algn="l">
              <a:buFont typeface="Wingdings" pitchFamily="2" charset="2"/>
              <a:buChar char="ü"/>
            </a:pPr>
            <a:r>
              <a:rPr lang="pl-PL" sz="2000" dirty="0" smtClean="0"/>
              <a:t> Projekt trójstronny tzw. „Trójkąt Weimarski” – j. francuski, j. niemiecki</a:t>
            </a:r>
          </a:p>
          <a:p>
            <a:pPr algn="l">
              <a:buFont typeface="Wingdings" pitchFamily="2" charset="2"/>
              <a:buChar char="ü"/>
            </a:pPr>
            <a:r>
              <a:rPr lang="pl-PL" sz="2000" dirty="0" smtClean="0"/>
              <a:t> Projekt „Marco i Alberto Ippolito” – j. angielski, j. francuski</a:t>
            </a:r>
          </a:p>
          <a:p>
            <a:pPr algn="l">
              <a:buFont typeface="Wingdings" pitchFamily="2" charset="2"/>
              <a:buChar char="ü"/>
            </a:pPr>
            <a:r>
              <a:rPr lang="pl-PL" sz="2000" dirty="0" smtClean="0"/>
              <a:t>POWER PMU ”Kluczowe kompetencje </a:t>
            </a:r>
            <a:r>
              <a:rPr lang="pl-PL" sz="2000" dirty="0" err="1" smtClean="0"/>
              <a:t>droga˛do</a:t>
            </a:r>
            <a:r>
              <a:rPr lang="pl-PL" sz="2000" dirty="0" smtClean="0"/>
              <a:t> rozwoju”– j. angielski, j. francuski</a:t>
            </a:r>
          </a:p>
          <a:p>
            <a:pPr algn="l">
              <a:buFont typeface="Wingdings" pitchFamily="2" charset="2"/>
              <a:buChar char="ü"/>
            </a:pPr>
            <a:r>
              <a:rPr lang="pl-PL" sz="2000" dirty="0" smtClean="0"/>
              <a:t>Erasmus+ SE „Kompetentna kadra – lepsza szkoła” </a:t>
            </a:r>
            <a:r>
              <a:rPr lang="pl-PL" sz="2000" dirty="0" err="1" smtClean="0"/>
              <a:t>j.angielski</a:t>
            </a:r>
            <a:r>
              <a:rPr lang="pl-PL" sz="2000" dirty="0" smtClean="0"/>
              <a:t>, j. niemiecki, </a:t>
            </a:r>
            <a:r>
              <a:rPr lang="pl-PL" sz="2000" dirty="0" err="1" smtClean="0"/>
              <a:t>j.francuski</a:t>
            </a:r>
            <a:endParaRPr lang="en-GB" sz="2000" dirty="0"/>
          </a:p>
        </p:txBody>
      </p:sp>
      <p:pic>
        <p:nvPicPr>
          <p:cNvPr id="8" name="Obraz 7" descr="TrWeimar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143512"/>
            <a:ext cx="6162675" cy="1371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77677"/>
          </a:xfrm>
        </p:spPr>
        <p:txBody>
          <a:bodyPr/>
          <a:lstStyle/>
          <a:p>
            <a:pPr algn="ctr"/>
            <a:r>
              <a:rPr lang="pl-PL" sz="4000" b="1" dirty="0" smtClean="0"/>
              <a:t>Planowane działania</a:t>
            </a:r>
            <a:endParaRPr lang="en-GB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83671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dirty="0" smtClean="0"/>
          </a:p>
          <a:p>
            <a:pPr algn="l">
              <a:buFont typeface="Wingdings" pitchFamily="2" charset="2"/>
              <a:buChar char="ü"/>
            </a:pPr>
            <a:endParaRPr lang="pl-PL" b="1" i="1" dirty="0" smtClean="0"/>
          </a:p>
          <a:p>
            <a:pPr algn="l">
              <a:buFont typeface="Wingdings" pitchFamily="2" charset="2"/>
              <a:buChar char="ü"/>
            </a:pPr>
            <a:endParaRPr lang="pl-PL" dirty="0" smtClean="0"/>
          </a:p>
          <a:p>
            <a:pPr algn="l">
              <a:buFont typeface="Wingdings" pitchFamily="2" charset="2"/>
              <a:buChar char="ü"/>
            </a:pPr>
            <a:r>
              <a:rPr lang="pl-PL" dirty="0" smtClean="0"/>
              <a:t> Wdrażanie dobrych praktyk poznanych w ramach Job </a:t>
            </a:r>
            <a:r>
              <a:rPr lang="pl-PL" dirty="0" err="1" smtClean="0"/>
              <a:t>Shadowing</a:t>
            </a:r>
            <a:r>
              <a:rPr lang="pl-PL" dirty="0" smtClean="0"/>
              <a:t> we Niemczech</a:t>
            </a:r>
          </a:p>
          <a:p>
            <a:pPr algn="l">
              <a:buFont typeface="Wingdings" pitchFamily="2" charset="2"/>
              <a:buChar char="ü"/>
            </a:pPr>
            <a:endParaRPr lang="pl-PL" dirty="0" smtClean="0"/>
          </a:p>
          <a:p>
            <a:pPr algn="l">
              <a:buFont typeface="Wingdings" pitchFamily="2" charset="2"/>
              <a:buChar char="ü"/>
            </a:pPr>
            <a:endParaRPr lang="pl-PL" dirty="0" smtClean="0"/>
          </a:p>
          <a:p>
            <a:pPr algn="l">
              <a:buFont typeface="Wingdings" pitchFamily="2" charset="2"/>
              <a:buChar char="ü"/>
            </a:pPr>
            <a:r>
              <a:rPr lang="pl-PL" dirty="0" smtClean="0"/>
              <a:t> Lekcje otwarte u poszczególnych nauczycieli biorących udział w projekcie – prezentacja wdrożonych metod </a:t>
            </a:r>
          </a:p>
          <a:p>
            <a:pPr algn="l">
              <a:buFont typeface="Wingdings" pitchFamily="2" charset="2"/>
              <a:buChar char="ü"/>
            </a:pPr>
            <a:endParaRPr lang="pl-PL" dirty="0" smtClean="0"/>
          </a:p>
          <a:p>
            <a:pPr algn="l">
              <a:buFont typeface="Wingdings" pitchFamily="2" charset="2"/>
              <a:buChar char="ü"/>
            </a:pPr>
            <a:r>
              <a:rPr lang="pl-PL" dirty="0" smtClean="0"/>
              <a:t>Tworzenie i koordynowanie nowych projektów międzynarodowych</a:t>
            </a:r>
          </a:p>
          <a:p>
            <a:pPr algn="l"/>
            <a:endParaRPr lang="pl-PL" dirty="0" smtClean="0"/>
          </a:p>
          <a:p>
            <a:pPr algn="l">
              <a:buFont typeface="Wingdings" pitchFamily="2" charset="2"/>
              <a:buChar char="ü"/>
            </a:pPr>
            <a:endParaRPr lang="pl-PL" dirty="0" smtClean="0"/>
          </a:p>
          <a:p>
            <a:pPr algn="l">
              <a:buFont typeface="Wingdings" pitchFamily="2" charset="2"/>
              <a:buChar char="ü"/>
            </a:pPr>
            <a:endParaRPr lang="en-GB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977677"/>
          </a:xfrm>
        </p:spPr>
        <p:txBody>
          <a:bodyPr/>
          <a:lstStyle/>
          <a:p>
            <a:pPr algn="ctr"/>
            <a:r>
              <a:rPr lang="pl-PL" sz="4000" b="1" dirty="0" err="1" smtClean="0"/>
              <a:t>Niezralizowano</a:t>
            </a:r>
            <a:endParaRPr lang="en-GB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124744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 smtClean="0">
                <a:solidFill>
                  <a:srgbClr val="002060"/>
                </a:solidFill>
              </a:rPr>
              <a:t>2. Job </a:t>
            </a:r>
            <a:r>
              <a:rPr lang="pl-PL" dirty="0" err="1" smtClean="0">
                <a:solidFill>
                  <a:srgbClr val="002060"/>
                </a:solidFill>
              </a:rPr>
              <a:t>Shadowing</a:t>
            </a:r>
            <a:r>
              <a:rPr lang="pl-PL" dirty="0" smtClean="0">
                <a:solidFill>
                  <a:srgbClr val="002060"/>
                </a:solidFill>
              </a:rPr>
              <a:t> do Rumunii – pandemii Covid-19</a:t>
            </a:r>
          </a:p>
          <a:p>
            <a:pPr algn="l"/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Obserwacja pracy doradcy zawodowego oraz dyrektora szkoły i nauczyciela historii i </a:t>
            </a:r>
            <a:r>
              <a:rPr lang="pl-PL" dirty="0" err="1" smtClean="0">
                <a:solidFill>
                  <a:srgbClr val="002060"/>
                </a:solidFill>
              </a:rPr>
              <a:t>wos</a:t>
            </a:r>
            <a:endParaRPr lang="pl-PL" dirty="0" smtClean="0">
              <a:solidFill>
                <a:srgbClr val="002060"/>
              </a:solidFill>
            </a:endParaRPr>
          </a:p>
          <a:p>
            <a:endParaRPr lang="pl-PL" dirty="0" smtClean="0">
              <a:solidFill>
                <a:srgbClr val="002060"/>
              </a:solidFill>
            </a:endParaRPr>
          </a:p>
          <a:p>
            <a:r>
              <a:rPr lang="pl-PL" dirty="0" err="1" smtClean="0">
                <a:solidFill>
                  <a:srgbClr val="002060"/>
                </a:solidFill>
              </a:rPr>
              <a:t>Colegiul</a:t>
            </a:r>
            <a:r>
              <a:rPr lang="pl-PL" dirty="0" smtClean="0">
                <a:solidFill>
                  <a:srgbClr val="002060"/>
                </a:solidFill>
              </a:rPr>
              <a:t> National „</a:t>
            </a:r>
            <a:r>
              <a:rPr lang="pl-PL" dirty="0" err="1" smtClean="0">
                <a:solidFill>
                  <a:srgbClr val="002060"/>
                </a:solidFill>
              </a:rPr>
              <a:t>Mircea</a:t>
            </a:r>
            <a:r>
              <a:rPr lang="pl-PL" dirty="0" smtClean="0">
                <a:solidFill>
                  <a:srgbClr val="002060"/>
                </a:solidFill>
              </a:rPr>
              <a:t> Cel </a:t>
            </a:r>
            <a:r>
              <a:rPr lang="pl-PL" dirty="0" err="1" smtClean="0">
                <a:solidFill>
                  <a:srgbClr val="002060"/>
                </a:solidFill>
              </a:rPr>
              <a:t>Batran</a:t>
            </a:r>
            <a:r>
              <a:rPr lang="pl-PL" dirty="0" smtClean="0">
                <a:solidFill>
                  <a:srgbClr val="002060"/>
                </a:solidFill>
              </a:rPr>
              <a:t>”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Stefan cel Mare no. 6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900726 </a:t>
            </a:r>
            <a:r>
              <a:rPr lang="pl-PL" dirty="0" err="1" smtClean="0">
                <a:solidFill>
                  <a:srgbClr val="002060"/>
                </a:solidFill>
              </a:rPr>
              <a:t>Constanta</a:t>
            </a:r>
            <a:r>
              <a:rPr lang="pl-PL" dirty="0" smtClean="0">
                <a:solidFill>
                  <a:srgbClr val="002060"/>
                </a:solidFill>
              </a:rPr>
              <a:t>, Rumunia</a:t>
            </a:r>
          </a:p>
          <a:p>
            <a:pPr algn="l"/>
            <a:endParaRPr lang="pl-PL" dirty="0" smtClean="0"/>
          </a:p>
          <a:p>
            <a:pPr algn="r"/>
            <a:endParaRPr lang="pl-PL" b="1" dirty="0" smtClean="0"/>
          </a:p>
          <a:p>
            <a:pPr algn="r"/>
            <a:endParaRPr lang="pl-PL" b="1" dirty="0" smtClean="0"/>
          </a:p>
          <a:p>
            <a:pPr algn="r"/>
            <a:endParaRPr lang="pl-PL" b="1" dirty="0" smtClean="0"/>
          </a:p>
          <a:p>
            <a:pPr algn="r"/>
            <a:endParaRPr lang="pl-PL" b="1" dirty="0" smtClean="0"/>
          </a:p>
          <a:p>
            <a:pPr algn="r"/>
            <a:endParaRPr lang="it-IT" b="1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357694"/>
            <a:ext cx="49911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14356"/>
            <a:ext cx="9001156" cy="542928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Udział w szkoleniach i </a:t>
            </a:r>
            <a:r>
              <a:rPr lang="pl-PL" dirty="0" err="1" smtClean="0"/>
              <a:t>job</a:t>
            </a:r>
            <a:r>
              <a:rPr lang="pl-PL" dirty="0" smtClean="0"/>
              <a:t> </a:t>
            </a:r>
            <a:r>
              <a:rPr lang="pl-PL" dirty="0" err="1" smtClean="0"/>
              <a:t>shadowing’u</a:t>
            </a:r>
            <a:r>
              <a:rPr lang="pl-PL" dirty="0" smtClean="0"/>
              <a:t> pozwolił uczestnikom na nawiązanie nowych kontaktów i uzyskanie szerszej perspektywy w nauczaniu. W dalszej perspektywie przełoży się to na nawiązanie współpracy instytucjonalnej, podniesienie samooceny nauczycieli, ale przede wszystkim rozwinie nowatorskie, nowoczesne i świeże spojrzenie na pracę z każdym uczniem - tym zdolnym i wymagającym pomocy.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24900" cy="977677"/>
          </a:xfrm>
        </p:spPr>
        <p:txBody>
          <a:bodyPr/>
          <a:lstStyle/>
          <a:p>
            <a:pPr algn="ctr"/>
            <a:r>
              <a:rPr lang="pl-PL" sz="4000" b="1" dirty="0" smtClean="0"/>
              <a:t>Dziękuję za uwagę</a:t>
            </a:r>
            <a:endParaRPr lang="en-GB" sz="4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220486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Szkolny Koordynator Projektów Międzynarodowych</a:t>
            </a:r>
          </a:p>
          <a:p>
            <a:endParaRPr lang="pl-PL" dirty="0" smtClean="0"/>
          </a:p>
          <a:p>
            <a:r>
              <a:rPr lang="pl-PL" dirty="0" smtClean="0"/>
              <a:t>Krzysztof Kaptur </a:t>
            </a:r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15616" y="515719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Projekt współfinansowany w ramach programu Unii Europejskiej Erasmus+</a:t>
            </a:r>
            <a:endParaRPr lang="en-GB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332656"/>
            <a:ext cx="6934200" cy="659904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pl-PL" altLang="ko-KR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Rodzaje mobilności</a:t>
            </a:r>
            <a:endParaRPr lang="en-US" altLang="ko-KR" sz="2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411760" y="980728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411760" y="615011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Zrealizowane 11 mobilności – 2 mobilności niezrealizowane z powodu Covid-19</a:t>
            </a:r>
            <a:endParaRPr lang="en-GB" sz="2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Graphic spid="5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259632" y="188640"/>
          <a:ext cx="80648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3212976"/>
            <a:ext cx="3382888" cy="715962"/>
          </a:xfrm>
        </p:spPr>
        <p:txBody>
          <a:bodyPr/>
          <a:lstStyle/>
          <a:p>
            <a:r>
              <a:rPr lang="pl-PL" sz="2800" dirty="0" smtClean="0">
                <a:solidFill>
                  <a:schemeClr val="tx1"/>
                </a:solidFill>
              </a:rPr>
              <a:t> Realizacja projektu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0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1209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pl-PL" u="sng" dirty="0" smtClean="0"/>
              <a:t>Przygotowanie językowe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/>
              <a:t>j. angielski i j. niemiecki</a:t>
            </a:r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85918" y="157161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1.Kurs z języka angielskiego 20h</a:t>
            </a:r>
          </a:p>
          <a:p>
            <a:r>
              <a:rPr lang="pl-PL" dirty="0" smtClean="0"/>
              <a:t>2. Kurs z języka niemieckiego 20h </a:t>
            </a:r>
            <a:endParaRPr lang="pl-PL" dirty="0"/>
          </a:p>
        </p:txBody>
      </p:sp>
      <p:pic>
        <p:nvPicPr>
          <p:cNvPr id="4" name="Obraz 3" descr="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2619375"/>
            <a:ext cx="5930900" cy="161925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357290" y="4643446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Kursy ukierunkowane na samodzielną wypowiedź i umiejętność radzenia sobie w typowych warunkach np. w sklepie, u lekarza itp.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619627" cy="715963"/>
          </a:xfrm>
        </p:spPr>
        <p:txBody>
          <a:bodyPr/>
          <a:lstStyle/>
          <a:p>
            <a:r>
              <a:rPr lang="pl-PL" dirty="0" smtClean="0"/>
              <a:t>Kursy </a:t>
            </a:r>
            <a:r>
              <a:rPr lang="pl-PL" dirty="0" err="1" smtClean="0"/>
              <a:t>eTwinning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786454"/>
          </a:xfrm>
        </p:spPr>
        <p:txBody>
          <a:bodyPr/>
          <a:lstStyle/>
          <a:p>
            <a:pPr>
              <a:buNone/>
            </a:pPr>
            <a:r>
              <a:rPr lang="pl-PL" sz="2000" dirty="0" smtClean="0"/>
              <a:t>Kursy tygodniowe np.: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NARZĘDZIOWNIK ETWINNERA – Interaktywne quizy angażujące uczniów</a:t>
            </a:r>
          </a:p>
          <a:p>
            <a:pPr>
              <a:buNone/>
            </a:pPr>
            <a:r>
              <a:rPr lang="pl-PL" sz="1800" dirty="0" smtClean="0"/>
              <a:t>TYDZIEŃ Z CHMURĄ</a:t>
            </a:r>
          </a:p>
        </p:txBody>
      </p:sp>
      <p:pic>
        <p:nvPicPr>
          <p:cNvPr id="4" name="Obraz 3" descr="eTwi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643182"/>
            <a:ext cx="5214974" cy="36918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1" y="219075"/>
            <a:ext cx="8063433" cy="715963"/>
          </a:xfrm>
        </p:spPr>
        <p:txBody>
          <a:bodyPr/>
          <a:lstStyle/>
          <a:p>
            <a:r>
              <a:rPr lang="pl-PL" dirty="0" smtClean="0"/>
              <a:t>Mobilności: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18457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>
                <a:solidFill>
                  <a:srgbClr val="002060"/>
                </a:solidFill>
              </a:rPr>
              <a:t>Kursy języka francuskiego:</a:t>
            </a:r>
          </a:p>
          <a:p>
            <a:pPr algn="r">
              <a:buNone/>
            </a:pPr>
            <a:r>
              <a:rPr lang="pl-PL" b="1" dirty="0" smtClean="0"/>
              <a:t>	</a:t>
            </a:r>
            <a:r>
              <a:rPr lang="en-US" dirty="0" smtClean="0"/>
              <a:t>Accent </a:t>
            </a:r>
            <a:r>
              <a:rPr lang="en-US" dirty="0" err="1" smtClean="0"/>
              <a:t>Francais</a:t>
            </a:r>
            <a:r>
              <a:rPr lang="en-US" dirty="0" smtClean="0"/>
              <a:t>,  </a:t>
            </a:r>
            <a:endParaRPr lang="pl-PL" dirty="0" smtClean="0"/>
          </a:p>
          <a:p>
            <a:pPr algn="r">
              <a:buNone/>
            </a:pPr>
            <a:r>
              <a:rPr lang="en-US" dirty="0" smtClean="0"/>
              <a:t>2 rue de Verdun, Montpellier </a:t>
            </a:r>
            <a:endParaRPr lang="pl-PL" dirty="0" smtClean="0"/>
          </a:p>
          <a:p>
            <a:pPr algn="r">
              <a:buNone/>
            </a:pPr>
            <a:r>
              <a:rPr lang="en-US" dirty="0" smtClean="0"/>
              <a:t>34000 </a:t>
            </a:r>
            <a:r>
              <a:rPr lang="en-US" dirty="0" err="1" smtClean="0"/>
              <a:t>Francja</a:t>
            </a:r>
            <a:endParaRPr lang="pl-PL" dirty="0" smtClean="0"/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2 mobilności:</a:t>
            </a:r>
          </a:p>
          <a:p>
            <a:pPr>
              <a:buNone/>
            </a:pPr>
            <a:r>
              <a:rPr lang="pl-PL" dirty="0" smtClean="0"/>
              <a:t>Nauczyciel </a:t>
            </a:r>
            <a:r>
              <a:rPr lang="pl-PL" dirty="0" err="1" smtClean="0"/>
              <a:t>wos’u</a:t>
            </a:r>
            <a:r>
              <a:rPr lang="pl-PL" dirty="0" smtClean="0"/>
              <a:t> i historii  - 2 mobilności – poziom  B2+ - koordynacja projektów Erasmus+, POWER VET, PMU, </a:t>
            </a:r>
          </a:p>
        </p:txBody>
      </p:sp>
      <p:pic>
        <p:nvPicPr>
          <p:cNvPr id="4" name="Obraz 3" descr="accent Franc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2574286" cy="11521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18457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b="1" dirty="0" smtClean="0">
                <a:solidFill>
                  <a:srgbClr val="002060"/>
                </a:solidFill>
              </a:rPr>
              <a:t>Kursy TIK aplikacje edukacyjne i  audio-video w dydaktyce „</a:t>
            </a:r>
            <a:r>
              <a:rPr lang="pl-PL" sz="2800" b="1" dirty="0" err="1" smtClean="0">
                <a:solidFill>
                  <a:srgbClr val="002060"/>
                </a:solidFill>
              </a:rPr>
              <a:t>Educational</a:t>
            </a:r>
            <a:r>
              <a:rPr lang="pl-PL" sz="2800" b="1" dirty="0" smtClean="0">
                <a:solidFill>
                  <a:srgbClr val="002060"/>
                </a:solidFill>
              </a:rPr>
              <a:t> </a:t>
            </a:r>
            <a:r>
              <a:rPr lang="pl-PL" sz="2800" b="1" dirty="0" err="1" smtClean="0">
                <a:solidFill>
                  <a:srgbClr val="002060"/>
                </a:solidFill>
              </a:rPr>
              <a:t>App</a:t>
            </a:r>
            <a:r>
              <a:rPr lang="pl-PL" sz="2800" b="1" dirty="0" smtClean="0">
                <a:solidFill>
                  <a:srgbClr val="002060"/>
                </a:solidFill>
              </a:rPr>
              <a:t> and </a:t>
            </a:r>
            <a:r>
              <a:rPr lang="pl-PL" sz="2800" b="1" dirty="0" err="1" smtClean="0">
                <a:solidFill>
                  <a:srgbClr val="002060"/>
                </a:solidFill>
              </a:rPr>
              <a:t>Audiovisuals</a:t>
            </a:r>
            <a:r>
              <a:rPr lang="pl-PL" sz="2800" b="1" dirty="0" smtClean="0">
                <a:solidFill>
                  <a:srgbClr val="002060"/>
                </a:solidFill>
              </a:rPr>
              <a:t> </a:t>
            </a:r>
            <a:r>
              <a:rPr lang="pl-PL" sz="2800" b="1" dirty="0" err="1" smtClean="0">
                <a:solidFill>
                  <a:srgbClr val="002060"/>
                </a:solidFill>
              </a:rPr>
              <a:t>in</a:t>
            </a:r>
            <a:r>
              <a:rPr lang="pl-PL" sz="2800" b="1" dirty="0" smtClean="0">
                <a:solidFill>
                  <a:srgbClr val="002060"/>
                </a:solidFill>
              </a:rPr>
              <a:t> </a:t>
            </a:r>
            <a:r>
              <a:rPr lang="pl-PL" sz="2800" b="1" dirty="0" err="1" smtClean="0">
                <a:solidFill>
                  <a:srgbClr val="002060"/>
                </a:solidFill>
              </a:rPr>
              <a:t>the</a:t>
            </a:r>
            <a:r>
              <a:rPr lang="pl-PL" sz="2800" b="1" dirty="0" smtClean="0">
                <a:solidFill>
                  <a:srgbClr val="002060"/>
                </a:solidFill>
              </a:rPr>
              <a:t> </a:t>
            </a:r>
            <a:r>
              <a:rPr lang="pl-PL" sz="2800" b="1" dirty="0" err="1" smtClean="0">
                <a:solidFill>
                  <a:srgbClr val="002060"/>
                </a:solidFill>
              </a:rPr>
              <a:t>Classroom</a:t>
            </a:r>
            <a:r>
              <a:rPr lang="pl-PL" sz="2800" b="1" dirty="0" smtClean="0">
                <a:solidFill>
                  <a:srgbClr val="002060"/>
                </a:solidFill>
              </a:rPr>
              <a:t>”: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pt-BR" sz="2800" dirty="0" smtClean="0"/>
              <a:t>EUROPASS SRL</a:t>
            </a:r>
            <a:br>
              <a:rPr lang="pt-BR" sz="2800" dirty="0" smtClean="0"/>
            </a:br>
            <a:r>
              <a:rPr lang="pt-BR" sz="2800" dirty="0" smtClean="0"/>
              <a:t>Via Sant’Egidio 12</a:t>
            </a:r>
            <a:br>
              <a:rPr lang="pt-BR" sz="2800" dirty="0" smtClean="0"/>
            </a:br>
            <a:r>
              <a:rPr lang="pt-BR" sz="2800" dirty="0" smtClean="0"/>
              <a:t>50122 Florence</a:t>
            </a:r>
            <a:br>
              <a:rPr lang="pt-BR" sz="2800" dirty="0" smtClean="0"/>
            </a:br>
            <a:r>
              <a:rPr lang="pt-BR" sz="2800" dirty="0" smtClean="0"/>
              <a:t>Italy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2 mobilności - Barcelona:</a:t>
            </a:r>
          </a:p>
          <a:p>
            <a:pPr>
              <a:buNone/>
            </a:pPr>
            <a:r>
              <a:rPr lang="pl-PL" dirty="0" smtClean="0"/>
              <a:t>Nauczyciel matematyki i przedmiotów zawodowych 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899591" y="219075"/>
            <a:ext cx="806343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Mobilności:</a:t>
            </a:r>
            <a:endParaRPr kumimoji="0" lang="en-GB" sz="4400" b="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az 3" descr="europass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643182"/>
            <a:ext cx="2674417" cy="137954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18457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>
                <a:solidFill>
                  <a:srgbClr val="002060"/>
                </a:solidFill>
              </a:rPr>
              <a:t>Kursy językowy – język angielski</a:t>
            </a:r>
          </a:p>
          <a:p>
            <a:pPr algn="r">
              <a:buNone/>
            </a:pPr>
            <a:r>
              <a:rPr lang="en-US" sz="2400" dirty="0" err="1" smtClean="0"/>
              <a:t>Maltalingua</a:t>
            </a:r>
            <a:r>
              <a:rPr lang="en-US" sz="2400" dirty="0" smtClean="0"/>
              <a:t> English </a:t>
            </a:r>
            <a:endParaRPr lang="pl-PL" sz="2400" dirty="0" smtClean="0"/>
          </a:p>
          <a:p>
            <a:pPr algn="r">
              <a:buNone/>
            </a:pPr>
            <a:r>
              <a:rPr lang="en-US" sz="2400" dirty="0" smtClean="0"/>
              <a:t>Language School – </a:t>
            </a:r>
            <a:endParaRPr lang="pl-PL" sz="2400" dirty="0" smtClean="0"/>
          </a:p>
          <a:p>
            <a:pPr algn="r">
              <a:buNone/>
            </a:pPr>
            <a:r>
              <a:rPr lang="en-US" sz="2400" dirty="0" smtClean="0"/>
              <a:t>2 </a:t>
            </a:r>
            <a:r>
              <a:rPr lang="en-US" sz="2400" dirty="0" err="1" smtClean="0"/>
              <a:t>Birkirkara</a:t>
            </a:r>
            <a:r>
              <a:rPr lang="en-US" sz="2400" dirty="0" smtClean="0"/>
              <a:t> Hill, </a:t>
            </a:r>
            <a:endParaRPr lang="pl-PL" sz="2400" dirty="0" smtClean="0"/>
          </a:p>
          <a:p>
            <a:pPr algn="r">
              <a:buNone/>
            </a:pPr>
            <a:r>
              <a:rPr lang="en-US" sz="2400" dirty="0" smtClean="0"/>
              <a:t>St. </a:t>
            </a:r>
            <a:r>
              <a:rPr lang="en-US" sz="2400" dirty="0" err="1" smtClean="0"/>
              <a:t>Julians</a:t>
            </a:r>
            <a:r>
              <a:rPr lang="en-US" sz="2400" dirty="0" smtClean="0"/>
              <a:t>, Malta</a:t>
            </a:r>
            <a:endParaRPr lang="pl-PL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2 mobilność:</a:t>
            </a:r>
          </a:p>
          <a:p>
            <a:pPr>
              <a:buNone/>
            </a:pPr>
            <a:r>
              <a:rPr lang="pl-PL" sz="2800" dirty="0" smtClean="0"/>
              <a:t>Nauczyciel przedmiotów zawodowych, doradca zawodowy – doskonalenie języka angielskiego – przygotowanie, koordynacja projektów Erasmus+, POWER VET, PMU…</a:t>
            </a:r>
          </a:p>
          <a:p>
            <a:pPr>
              <a:buNone/>
            </a:pPr>
            <a:r>
              <a:rPr lang="pl-PL" dirty="0" smtClean="0"/>
              <a:t>	 </a:t>
            </a:r>
            <a:endParaRPr lang="en-GB" dirty="0"/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899591" y="219075"/>
            <a:ext cx="806343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Mobilności: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malyaling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85926"/>
            <a:ext cx="2178050" cy="16891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1441</TotalTime>
  <Words>548</Words>
  <Application>Microsoft Office PowerPoint</Application>
  <PresentationFormat>Pokaz na ekranie (4:3)</PresentationFormat>
  <Paragraphs>181</Paragraphs>
  <Slides>29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powerpoint-template</vt:lpstr>
      <vt:lpstr>Projekt: "Inwestycja w kwalifikacje kadry kluczem do jakości pracy szkoły"</vt:lpstr>
      <vt:lpstr>Europejski Plan Rozwoju Centrum Edukacji projektu  ”Inwestycja w kwalifikacje kadry kluczem do jakości pracy szkoły„  realizował następujące cele:</vt:lpstr>
      <vt:lpstr>Slajd 3</vt:lpstr>
      <vt:lpstr> Realizacja projektu</vt:lpstr>
      <vt:lpstr>Przygotowanie językowe j. angielski i j. niemiecki</vt:lpstr>
      <vt:lpstr>Kursy eTwinning</vt:lpstr>
      <vt:lpstr>Mobilności:</vt:lpstr>
      <vt:lpstr>Slajd 8</vt:lpstr>
      <vt:lpstr>Slajd 9</vt:lpstr>
      <vt:lpstr>Slajd 10</vt:lpstr>
      <vt:lpstr>Slajd 11</vt:lpstr>
      <vt:lpstr> Wzrost kompetencji:</vt:lpstr>
      <vt:lpstr>Certyfikaty</vt:lpstr>
      <vt:lpstr>Slajd 14</vt:lpstr>
      <vt:lpstr>Europass Mobilności</vt:lpstr>
      <vt:lpstr>Slajd 16</vt:lpstr>
      <vt:lpstr>Slajd 17</vt:lpstr>
      <vt:lpstr>Slajd 18</vt:lpstr>
      <vt:lpstr>Slajd 19</vt:lpstr>
      <vt:lpstr>Slajd 20</vt:lpstr>
      <vt:lpstr> Upowszechnianie</vt:lpstr>
      <vt:lpstr>Wprowadzone rozwiązania</vt:lpstr>
      <vt:lpstr>Wprowadzone rozwiązania</vt:lpstr>
      <vt:lpstr>Wprowadzone rozwiązania</vt:lpstr>
      <vt:lpstr>Wprowadzone rozwiązania</vt:lpstr>
      <vt:lpstr>Planowane działania</vt:lpstr>
      <vt:lpstr>Niezralizowano</vt:lpstr>
      <vt:lpstr>Slajd 28</vt:lpstr>
      <vt:lpstr>Dziękuję za uwagę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Krzysztof Kaptur</dc:creator>
  <cp:lastModifiedBy>48601322330</cp:lastModifiedBy>
  <cp:revision>135</cp:revision>
  <dcterms:created xsi:type="dcterms:W3CDTF">2015-11-16T11:09:14Z</dcterms:created>
  <dcterms:modified xsi:type="dcterms:W3CDTF">2021-06-23T08:27:01Z</dcterms:modified>
</cp:coreProperties>
</file>